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9" r:id="rId2"/>
    <p:sldId id="274" r:id="rId3"/>
    <p:sldId id="256" r:id="rId4"/>
    <p:sldId id="257" r:id="rId5"/>
    <p:sldId id="263" r:id="rId6"/>
    <p:sldId id="258" r:id="rId7"/>
    <p:sldId id="261" r:id="rId8"/>
    <p:sldId id="262" r:id="rId9"/>
    <p:sldId id="264" r:id="rId10"/>
    <p:sldId id="260" r:id="rId11"/>
    <p:sldId id="270" r:id="rId12"/>
    <p:sldId id="273" r:id="rId13"/>
    <p:sldId id="271" r:id="rId14"/>
    <p:sldId id="268" r:id="rId15"/>
    <p:sldId id="272" r:id="rId16"/>
    <p:sldId id="283" r:id="rId17"/>
    <p:sldId id="276" r:id="rId18"/>
    <p:sldId id="284" r:id="rId19"/>
    <p:sldId id="279" r:id="rId20"/>
    <p:sldId id="281" r:id="rId21"/>
    <p:sldId id="282" r:id="rId22"/>
    <p:sldId id="285" r:id="rId23"/>
    <p:sldId id="286" r:id="rId24"/>
    <p:sldId id="289" r:id="rId25"/>
    <p:sldId id="287" r:id="rId26"/>
    <p:sldId id="288"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roduct vision" id="{72B2997E-B426-4704-B349-1741CAF3EE36}">
          <p14:sldIdLst>
            <p14:sldId id="259"/>
            <p14:sldId id="274"/>
            <p14:sldId id="256"/>
            <p14:sldId id="257"/>
            <p14:sldId id="263"/>
            <p14:sldId id="258"/>
            <p14:sldId id="261"/>
            <p14:sldId id="262"/>
            <p14:sldId id="264"/>
            <p14:sldId id="260"/>
            <p14:sldId id="270"/>
            <p14:sldId id="273"/>
            <p14:sldId id="271"/>
            <p14:sldId id="268"/>
            <p14:sldId id="272"/>
            <p14:sldId id="283"/>
            <p14:sldId id="276"/>
            <p14:sldId id="284"/>
            <p14:sldId id="279"/>
            <p14:sldId id="281"/>
            <p14:sldId id="282"/>
            <p14:sldId id="285"/>
            <p14:sldId id="286"/>
            <p14:sldId id="289"/>
            <p14:sldId id="287"/>
            <p14:sldId id="28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p:scale>
          <a:sx n="63" d="100"/>
          <a:sy n="63" d="100"/>
        </p:scale>
        <p:origin x="804" y="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754FA28-C97E-4E71-91F0-7F9BEB273F17}" type="doc">
      <dgm:prSet loTypeId="urn:microsoft.com/office/officeart/2005/8/layout/list1" loCatId="list" qsTypeId="urn:microsoft.com/office/officeart/2005/8/quickstyle/simple4" qsCatId="simple" csTypeId="urn:microsoft.com/office/officeart/2005/8/colors/colorful5" csCatId="colorful" phldr="1"/>
      <dgm:spPr/>
      <dgm:t>
        <a:bodyPr/>
        <a:lstStyle/>
        <a:p>
          <a:endParaRPr lang="en-US"/>
        </a:p>
      </dgm:t>
    </dgm:pt>
    <dgm:pt modelId="{9687EAAD-A9AE-4041-AEF3-6629AB150F98}">
      <dgm:prSet/>
      <dgm:spPr/>
      <dgm:t>
        <a:bodyPr/>
        <a:lstStyle/>
        <a:p>
          <a:r>
            <a:rPr lang="en-US"/>
            <a:t>Power point</a:t>
          </a:r>
        </a:p>
      </dgm:t>
    </dgm:pt>
    <dgm:pt modelId="{BA5BD351-D338-40B9-9541-2B2C8C2C2745}" type="parTrans" cxnId="{F145441F-EDE5-4B81-8B7F-F9B7E3E1DC50}">
      <dgm:prSet/>
      <dgm:spPr/>
      <dgm:t>
        <a:bodyPr/>
        <a:lstStyle/>
        <a:p>
          <a:endParaRPr lang="en-US"/>
        </a:p>
      </dgm:t>
    </dgm:pt>
    <dgm:pt modelId="{2E0ADB78-F3F9-4710-8C92-BEA9684B7D74}" type="sibTrans" cxnId="{F145441F-EDE5-4B81-8B7F-F9B7E3E1DC50}">
      <dgm:prSet/>
      <dgm:spPr/>
      <dgm:t>
        <a:bodyPr/>
        <a:lstStyle/>
        <a:p>
          <a:endParaRPr lang="en-US"/>
        </a:p>
      </dgm:t>
    </dgm:pt>
    <dgm:pt modelId="{B540D5D8-690C-436D-8F7C-A9E59B2BC1C1}">
      <dgm:prSet/>
      <dgm:spPr/>
      <dgm:t>
        <a:bodyPr/>
        <a:lstStyle/>
        <a:p>
          <a:r>
            <a:rPr lang="en-US"/>
            <a:t>Miro</a:t>
          </a:r>
        </a:p>
      </dgm:t>
    </dgm:pt>
    <dgm:pt modelId="{1F084B1C-0C3C-47B7-95B7-AA39E0099388}" type="parTrans" cxnId="{4275C445-3A85-4341-B802-F69FF92CB44F}">
      <dgm:prSet/>
      <dgm:spPr/>
      <dgm:t>
        <a:bodyPr/>
        <a:lstStyle/>
        <a:p>
          <a:endParaRPr lang="en-US"/>
        </a:p>
      </dgm:t>
    </dgm:pt>
    <dgm:pt modelId="{547CF260-E524-474F-A97E-6D4BB0191A0F}" type="sibTrans" cxnId="{4275C445-3A85-4341-B802-F69FF92CB44F}">
      <dgm:prSet/>
      <dgm:spPr/>
      <dgm:t>
        <a:bodyPr/>
        <a:lstStyle/>
        <a:p>
          <a:endParaRPr lang="en-US"/>
        </a:p>
      </dgm:t>
    </dgm:pt>
    <dgm:pt modelId="{9D4831D2-A3BF-4EA8-BB4D-2C28CFE6F6D5}">
      <dgm:prSet/>
      <dgm:spPr/>
      <dgm:t>
        <a:bodyPr/>
        <a:lstStyle/>
        <a:p>
          <a:r>
            <a:rPr lang="en-US" dirty="0"/>
            <a:t>Whimsical</a:t>
          </a:r>
        </a:p>
      </dgm:t>
    </dgm:pt>
    <dgm:pt modelId="{DACCF65C-A64E-4A89-8D59-0BC2FA8DCEDF}" type="parTrans" cxnId="{169562A0-A4A7-4A27-B507-8A41D7C692E6}">
      <dgm:prSet/>
      <dgm:spPr/>
      <dgm:t>
        <a:bodyPr/>
        <a:lstStyle/>
        <a:p>
          <a:endParaRPr lang="en-US"/>
        </a:p>
      </dgm:t>
    </dgm:pt>
    <dgm:pt modelId="{006E3381-58B2-4293-9C0B-9FC8C5701851}" type="sibTrans" cxnId="{169562A0-A4A7-4A27-B507-8A41D7C692E6}">
      <dgm:prSet/>
      <dgm:spPr/>
      <dgm:t>
        <a:bodyPr/>
        <a:lstStyle/>
        <a:p>
          <a:endParaRPr lang="en-US"/>
        </a:p>
      </dgm:t>
    </dgm:pt>
    <dgm:pt modelId="{2957A008-F075-4051-9B5F-C17C661CF5C1}">
      <dgm:prSet/>
      <dgm:spPr/>
      <dgm:t>
        <a:bodyPr/>
        <a:lstStyle/>
        <a:p>
          <a:r>
            <a:rPr lang="en-US"/>
            <a:t>Trello</a:t>
          </a:r>
        </a:p>
      </dgm:t>
    </dgm:pt>
    <dgm:pt modelId="{5ACB0DB4-339C-4469-9019-D48D04699B02}" type="parTrans" cxnId="{3111A159-9344-473B-9461-6328DBC23800}">
      <dgm:prSet/>
      <dgm:spPr/>
      <dgm:t>
        <a:bodyPr/>
        <a:lstStyle/>
        <a:p>
          <a:endParaRPr lang="en-US"/>
        </a:p>
      </dgm:t>
    </dgm:pt>
    <dgm:pt modelId="{7313127B-E91F-4F27-899C-BA410E49DC52}" type="sibTrans" cxnId="{3111A159-9344-473B-9461-6328DBC23800}">
      <dgm:prSet/>
      <dgm:spPr/>
      <dgm:t>
        <a:bodyPr/>
        <a:lstStyle/>
        <a:p>
          <a:endParaRPr lang="en-US"/>
        </a:p>
      </dgm:t>
    </dgm:pt>
    <dgm:pt modelId="{4A05BDCC-2427-4AF9-80C9-754ED1AB1AB7}">
      <dgm:prSet/>
      <dgm:spPr/>
      <dgm:t>
        <a:bodyPr/>
        <a:lstStyle/>
        <a:p>
          <a:r>
            <a:rPr lang="en-US"/>
            <a:t>Excel spreadsheet</a:t>
          </a:r>
        </a:p>
      </dgm:t>
    </dgm:pt>
    <dgm:pt modelId="{8DBEF5BD-23B7-4309-A6B8-763079E4DB9F}" type="parTrans" cxnId="{7AE82ECE-195A-4E87-9A92-B3E1A953945C}">
      <dgm:prSet/>
      <dgm:spPr/>
      <dgm:t>
        <a:bodyPr/>
        <a:lstStyle/>
        <a:p>
          <a:endParaRPr lang="en-US"/>
        </a:p>
      </dgm:t>
    </dgm:pt>
    <dgm:pt modelId="{2C960480-32B7-4B71-A504-A7866D5DD379}" type="sibTrans" cxnId="{7AE82ECE-195A-4E87-9A92-B3E1A953945C}">
      <dgm:prSet/>
      <dgm:spPr/>
      <dgm:t>
        <a:bodyPr/>
        <a:lstStyle/>
        <a:p>
          <a:endParaRPr lang="en-US"/>
        </a:p>
      </dgm:t>
    </dgm:pt>
    <dgm:pt modelId="{825D7299-937A-49BB-9328-C892262D48C5}">
      <dgm:prSet/>
      <dgm:spPr/>
      <dgm:t>
        <a:bodyPr/>
        <a:lstStyle/>
        <a:p>
          <a:r>
            <a:rPr lang="en-GB" dirty="0" err="1"/>
            <a:t>Ideazboard</a:t>
          </a:r>
          <a:r>
            <a:rPr lang="en-GB" dirty="0"/>
            <a:t>,,Roman pitcher vision board</a:t>
          </a:r>
        </a:p>
      </dgm:t>
    </dgm:pt>
    <dgm:pt modelId="{4F29A617-B7B8-4C2A-A921-8A5AD1709B41}" type="parTrans" cxnId="{18989197-7BCC-4982-A2BB-BB7A3DD0839A}">
      <dgm:prSet/>
      <dgm:spPr/>
      <dgm:t>
        <a:bodyPr/>
        <a:lstStyle/>
        <a:p>
          <a:endParaRPr lang="en-GB"/>
        </a:p>
      </dgm:t>
    </dgm:pt>
    <dgm:pt modelId="{D9CE3588-DF5C-4BCC-A8D9-1A92D5B5696B}" type="sibTrans" cxnId="{18989197-7BCC-4982-A2BB-BB7A3DD0839A}">
      <dgm:prSet/>
      <dgm:spPr/>
      <dgm:t>
        <a:bodyPr/>
        <a:lstStyle/>
        <a:p>
          <a:endParaRPr lang="en-GB"/>
        </a:p>
      </dgm:t>
    </dgm:pt>
    <dgm:pt modelId="{0329B14D-5217-44A9-B4DF-851DFDFB6DED}" type="pres">
      <dgm:prSet presAssocID="{1754FA28-C97E-4E71-91F0-7F9BEB273F17}" presName="linear" presStyleCnt="0">
        <dgm:presLayoutVars>
          <dgm:dir/>
          <dgm:animLvl val="lvl"/>
          <dgm:resizeHandles val="exact"/>
        </dgm:presLayoutVars>
      </dgm:prSet>
      <dgm:spPr/>
    </dgm:pt>
    <dgm:pt modelId="{0C6A8467-5A9D-478F-A355-C5D07A8A4EC4}" type="pres">
      <dgm:prSet presAssocID="{9687EAAD-A9AE-4041-AEF3-6629AB150F98}" presName="parentLin" presStyleCnt="0"/>
      <dgm:spPr/>
    </dgm:pt>
    <dgm:pt modelId="{CB8920C9-F7DD-4B3E-B37E-FCBB7E93B357}" type="pres">
      <dgm:prSet presAssocID="{9687EAAD-A9AE-4041-AEF3-6629AB150F98}" presName="parentLeftMargin" presStyleLbl="node1" presStyleIdx="0" presStyleCnt="5"/>
      <dgm:spPr/>
    </dgm:pt>
    <dgm:pt modelId="{078780D2-844C-4836-8D05-42A6E0E1B911}" type="pres">
      <dgm:prSet presAssocID="{9687EAAD-A9AE-4041-AEF3-6629AB150F98}" presName="parentText" presStyleLbl="node1" presStyleIdx="0" presStyleCnt="5">
        <dgm:presLayoutVars>
          <dgm:chMax val="0"/>
          <dgm:bulletEnabled val="1"/>
        </dgm:presLayoutVars>
      </dgm:prSet>
      <dgm:spPr/>
    </dgm:pt>
    <dgm:pt modelId="{37778002-FBD5-429A-AA20-EBA066235ECC}" type="pres">
      <dgm:prSet presAssocID="{9687EAAD-A9AE-4041-AEF3-6629AB150F98}" presName="negativeSpace" presStyleCnt="0"/>
      <dgm:spPr/>
    </dgm:pt>
    <dgm:pt modelId="{553A7610-6E9F-4D67-83F8-7DDB8AB00F90}" type="pres">
      <dgm:prSet presAssocID="{9687EAAD-A9AE-4041-AEF3-6629AB150F98}" presName="childText" presStyleLbl="conFgAcc1" presStyleIdx="0" presStyleCnt="5">
        <dgm:presLayoutVars>
          <dgm:bulletEnabled val="1"/>
        </dgm:presLayoutVars>
      </dgm:prSet>
      <dgm:spPr/>
    </dgm:pt>
    <dgm:pt modelId="{03EC4932-F51D-425E-A5B5-6B9E23F5403C}" type="pres">
      <dgm:prSet presAssocID="{2E0ADB78-F3F9-4710-8C92-BEA9684B7D74}" presName="spaceBetweenRectangles" presStyleCnt="0"/>
      <dgm:spPr/>
    </dgm:pt>
    <dgm:pt modelId="{4D85BD9E-C4C0-45D5-933D-F649638C0674}" type="pres">
      <dgm:prSet presAssocID="{B540D5D8-690C-436D-8F7C-A9E59B2BC1C1}" presName="parentLin" presStyleCnt="0"/>
      <dgm:spPr/>
    </dgm:pt>
    <dgm:pt modelId="{63D2EDA5-343A-43CD-9C88-DF46499BD52B}" type="pres">
      <dgm:prSet presAssocID="{B540D5D8-690C-436D-8F7C-A9E59B2BC1C1}" presName="parentLeftMargin" presStyleLbl="node1" presStyleIdx="0" presStyleCnt="5"/>
      <dgm:spPr/>
    </dgm:pt>
    <dgm:pt modelId="{E5A0A409-5895-4C01-A7A7-8424CC71CDB1}" type="pres">
      <dgm:prSet presAssocID="{B540D5D8-690C-436D-8F7C-A9E59B2BC1C1}" presName="parentText" presStyleLbl="node1" presStyleIdx="1" presStyleCnt="5">
        <dgm:presLayoutVars>
          <dgm:chMax val="0"/>
          <dgm:bulletEnabled val="1"/>
        </dgm:presLayoutVars>
      </dgm:prSet>
      <dgm:spPr/>
    </dgm:pt>
    <dgm:pt modelId="{89060128-1A5A-4BAB-B190-EC3A276590A1}" type="pres">
      <dgm:prSet presAssocID="{B540D5D8-690C-436D-8F7C-A9E59B2BC1C1}" presName="negativeSpace" presStyleCnt="0"/>
      <dgm:spPr/>
    </dgm:pt>
    <dgm:pt modelId="{75B6256B-5D60-45EB-A8F9-B6241351C3A8}" type="pres">
      <dgm:prSet presAssocID="{B540D5D8-690C-436D-8F7C-A9E59B2BC1C1}" presName="childText" presStyleLbl="conFgAcc1" presStyleIdx="1" presStyleCnt="5">
        <dgm:presLayoutVars>
          <dgm:bulletEnabled val="1"/>
        </dgm:presLayoutVars>
      </dgm:prSet>
      <dgm:spPr/>
    </dgm:pt>
    <dgm:pt modelId="{D25F077C-F8C9-472E-A701-BE8A7F53FC91}" type="pres">
      <dgm:prSet presAssocID="{547CF260-E524-474F-A97E-6D4BB0191A0F}" presName="spaceBetweenRectangles" presStyleCnt="0"/>
      <dgm:spPr/>
    </dgm:pt>
    <dgm:pt modelId="{A6FDE6CD-E0E5-44C4-806D-59C62CF6D6AD}" type="pres">
      <dgm:prSet presAssocID="{9D4831D2-A3BF-4EA8-BB4D-2C28CFE6F6D5}" presName="parentLin" presStyleCnt="0"/>
      <dgm:spPr/>
    </dgm:pt>
    <dgm:pt modelId="{54A7708D-12BD-48DB-91B5-0099C357C5FF}" type="pres">
      <dgm:prSet presAssocID="{9D4831D2-A3BF-4EA8-BB4D-2C28CFE6F6D5}" presName="parentLeftMargin" presStyleLbl="node1" presStyleIdx="1" presStyleCnt="5"/>
      <dgm:spPr/>
    </dgm:pt>
    <dgm:pt modelId="{7BD75A77-D850-4E7B-B053-E295A65E0483}" type="pres">
      <dgm:prSet presAssocID="{9D4831D2-A3BF-4EA8-BB4D-2C28CFE6F6D5}" presName="parentText" presStyleLbl="node1" presStyleIdx="2" presStyleCnt="5">
        <dgm:presLayoutVars>
          <dgm:chMax val="0"/>
          <dgm:bulletEnabled val="1"/>
        </dgm:presLayoutVars>
      </dgm:prSet>
      <dgm:spPr/>
    </dgm:pt>
    <dgm:pt modelId="{8D1A7A91-1E8C-466A-8E7A-3E13A915E956}" type="pres">
      <dgm:prSet presAssocID="{9D4831D2-A3BF-4EA8-BB4D-2C28CFE6F6D5}" presName="negativeSpace" presStyleCnt="0"/>
      <dgm:spPr/>
    </dgm:pt>
    <dgm:pt modelId="{0B072650-4F63-40F9-85BD-3AE3DBB4B8BA}" type="pres">
      <dgm:prSet presAssocID="{9D4831D2-A3BF-4EA8-BB4D-2C28CFE6F6D5}" presName="childText" presStyleLbl="conFgAcc1" presStyleIdx="2" presStyleCnt="5">
        <dgm:presLayoutVars>
          <dgm:bulletEnabled val="1"/>
        </dgm:presLayoutVars>
      </dgm:prSet>
      <dgm:spPr/>
    </dgm:pt>
    <dgm:pt modelId="{AC783163-E58F-41CE-ACD1-B5B875BE636C}" type="pres">
      <dgm:prSet presAssocID="{006E3381-58B2-4293-9C0B-9FC8C5701851}" presName="spaceBetweenRectangles" presStyleCnt="0"/>
      <dgm:spPr/>
    </dgm:pt>
    <dgm:pt modelId="{9FACF8D6-955E-48A2-B601-B0ACEC51C08D}" type="pres">
      <dgm:prSet presAssocID="{2957A008-F075-4051-9B5F-C17C661CF5C1}" presName="parentLin" presStyleCnt="0"/>
      <dgm:spPr/>
    </dgm:pt>
    <dgm:pt modelId="{FF2CDC24-38F7-4422-BAE4-60B3358E1657}" type="pres">
      <dgm:prSet presAssocID="{2957A008-F075-4051-9B5F-C17C661CF5C1}" presName="parentLeftMargin" presStyleLbl="node1" presStyleIdx="2" presStyleCnt="5"/>
      <dgm:spPr/>
    </dgm:pt>
    <dgm:pt modelId="{A8A73DB4-B719-4DCC-8CE9-6B445AFF5EEE}" type="pres">
      <dgm:prSet presAssocID="{2957A008-F075-4051-9B5F-C17C661CF5C1}" presName="parentText" presStyleLbl="node1" presStyleIdx="3" presStyleCnt="5" custLinFactNeighborX="19395" custLinFactNeighborY="-11138">
        <dgm:presLayoutVars>
          <dgm:chMax val="0"/>
          <dgm:bulletEnabled val="1"/>
        </dgm:presLayoutVars>
      </dgm:prSet>
      <dgm:spPr/>
    </dgm:pt>
    <dgm:pt modelId="{D7F1B2AD-B234-4AF2-A954-1A11F6CB655B}" type="pres">
      <dgm:prSet presAssocID="{2957A008-F075-4051-9B5F-C17C661CF5C1}" presName="negativeSpace" presStyleCnt="0"/>
      <dgm:spPr/>
    </dgm:pt>
    <dgm:pt modelId="{7ACDC508-3CE0-4DDE-B846-F82DD2137EE2}" type="pres">
      <dgm:prSet presAssocID="{2957A008-F075-4051-9B5F-C17C661CF5C1}" presName="childText" presStyleLbl="conFgAcc1" presStyleIdx="3" presStyleCnt="5">
        <dgm:presLayoutVars>
          <dgm:bulletEnabled val="1"/>
        </dgm:presLayoutVars>
      </dgm:prSet>
      <dgm:spPr/>
    </dgm:pt>
    <dgm:pt modelId="{8FBDA864-8A2C-470B-A7CB-C78A9B5AED54}" type="pres">
      <dgm:prSet presAssocID="{7313127B-E91F-4F27-899C-BA410E49DC52}" presName="spaceBetweenRectangles" presStyleCnt="0"/>
      <dgm:spPr/>
    </dgm:pt>
    <dgm:pt modelId="{E32AABD5-9110-425D-A760-3804AE86C03E}" type="pres">
      <dgm:prSet presAssocID="{4A05BDCC-2427-4AF9-80C9-754ED1AB1AB7}" presName="parentLin" presStyleCnt="0"/>
      <dgm:spPr/>
    </dgm:pt>
    <dgm:pt modelId="{B31A6D8D-22F6-4D6F-9DBE-5CFD3B9725DA}" type="pres">
      <dgm:prSet presAssocID="{4A05BDCC-2427-4AF9-80C9-754ED1AB1AB7}" presName="parentLeftMargin" presStyleLbl="node1" presStyleIdx="3" presStyleCnt="5"/>
      <dgm:spPr/>
    </dgm:pt>
    <dgm:pt modelId="{02FC0FCC-5D20-46B7-85DE-5547DB2E45E6}" type="pres">
      <dgm:prSet presAssocID="{4A05BDCC-2427-4AF9-80C9-754ED1AB1AB7}" presName="parentText" presStyleLbl="node1" presStyleIdx="4" presStyleCnt="5">
        <dgm:presLayoutVars>
          <dgm:chMax val="0"/>
          <dgm:bulletEnabled val="1"/>
        </dgm:presLayoutVars>
      </dgm:prSet>
      <dgm:spPr/>
    </dgm:pt>
    <dgm:pt modelId="{008ED427-BEB2-471C-BCBB-BD9364F180BA}" type="pres">
      <dgm:prSet presAssocID="{4A05BDCC-2427-4AF9-80C9-754ED1AB1AB7}" presName="negativeSpace" presStyleCnt="0"/>
      <dgm:spPr/>
    </dgm:pt>
    <dgm:pt modelId="{F03AB8DC-30C5-4BC9-91D9-4AEEAECDF71E}" type="pres">
      <dgm:prSet presAssocID="{4A05BDCC-2427-4AF9-80C9-754ED1AB1AB7}" presName="childText" presStyleLbl="conFgAcc1" presStyleIdx="4" presStyleCnt="5" custLinFactNeighborY="-15800">
        <dgm:presLayoutVars>
          <dgm:bulletEnabled val="1"/>
        </dgm:presLayoutVars>
      </dgm:prSet>
      <dgm:spPr/>
    </dgm:pt>
  </dgm:ptLst>
  <dgm:cxnLst>
    <dgm:cxn modelId="{54201D08-3796-44B0-B28D-ECDFFF8100A9}" type="presOf" srcId="{B540D5D8-690C-436D-8F7C-A9E59B2BC1C1}" destId="{63D2EDA5-343A-43CD-9C88-DF46499BD52B}" srcOrd="0" destOrd="0" presId="urn:microsoft.com/office/officeart/2005/8/layout/list1"/>
    <dgm:cxn modelId="{F145441F-EDE5-4B81-8B7F-F9B7E3E1DC50}" srcId="{1754FA28-C97E-4E71-91F0-7F9BEB273F17}" destId="{9687EAAD-A9AE-4041-AEF3-6629AB150F98}" srcOrd="0" destOrd="0" parTransId="{BA5BD351-D338-40B9-9541-2B2C8C2C2745}" sibTransId="{2E0ADB78-F3F9-4710-8C92-BEA9684B7D74}"/>
    <dgm:cxn modelId="{CB4A3021-F2C1-46FF-9E17-2E8AEE46479E}" type="presOf" srcId="{9687EAAD-A9AE-4041-AEF3-6629AB150F98}" destId="{CB8920C9-F7DD-4B3E-B37E-FCBB7E93B357}" srcOrd="0" destOrd="0" presId="urn:microsoft.com/office/officeart/2005/8/layout/list1"/>
    <dgm:cxn modelId="{DD0B5E39-ABFC-4AB5-A3CB-BC3D50814D2E}" type="presOf" srcId="{9687EAAD-A9AE-4041-AEF3-6629AB150F98}" destId="{078780D2-844C-4836-8D05-42A6E0E1B911}" srcOrd="1" destOrd="0" presId="urn:microsoft.com/office/officeart/2005/8/layout/list1"/>
    <dgm:cxn modelId="{D8622B3A-E89C-4FA7-9ED8-BDE1AD2A478D}" type="presOf" srcId="{9D4831D2-A3BF-4EA8-BB4D-2C28CFE6F6D5}" destId="{54A7708D-12BD-48DB-91B5-0099C357C5FF}" srcOrd="0" destOrd="0" presId="urn:microsoft.com/office/officeart/2005/8/layout/list1"/>
    <dgm:cxn modelId="{4275C445-3A85-4341-B802-F69FF92CB44F}" srcId="{1754FA28-C97E-4E71-91F0-7F9BEB273F17}" destId="{B540D5D8-690C-436D-8F7C-A9E59B2BC1C1}" srcOrd="1" destOrd="0" parTransId="{1F084B1C-0C3C-47B7-95B7-AA39E0099388}" sibTransId="{547CF260-E524-474F-A97E-6D4BB0191A0F}"/>
    <dgm:cxn modelId="{3111A159-9344-473B-9461-6328DBC23800}" srcId="{1754FA28-C97E-4E71-91F0-7F9BEB273F17}" destId="{2957A008-F075-4051-9B5F-C17C661CF5C1}" srcOrd="3" destOrd="0" parTransId="{5ACB0DB4-339C-4469-9019-D48D04699B02}" sibTransId="{7313127B-E91F-4F27-899C-BA410E49DC52}"/>
    <dgm:cxn modelId="{C8D72986-CACE-4C7F-A4AC-070B74619E49}" type="presOf" srcId="{1754FA28-C97E-4E71-91F0-7F9BEB273F17}" destId="{0329B14D-5217-44A9-B4DF-851DFDFB6DED}" srcOrd="0" destOrd="0" presId="urn:microsoft.com/office/officeart/2005/8/layout/list1"/>
    <dgm:cxn modelId="{18989197-7BCC-4982-A2BB-BB7A3DD0839A}" srcId="{4A05BDCC-2427-4AF9-80C9-754ED1AB1AB7}" destId="{825D7299-937A-49BB-9328-C892262D48C5}" srcOrd="0" destOrd="0" parTransId="{4F29A617-B7B8-4C2A-A921-8A5AD1709B41}" sibTransId="{D9CE3588-DF5C-4BCC-A8D9-1A92D5B5696B}"/>
    <dgm:cxn modelId="{56469D9D-1FC0-4C1A-9DA6-95AE613D7AFC}" type="presOf" srcId="{2957A008-F075-4051-9B5F-C17C661CF5C1}" destId="{FF2CDC24-38F7-4422-BAE4-60B3358E1657}" srcOrd="0" destOrd="0" presId="urn:microsoft.com/office/officeart/2005/8/layout/list1"/>
    <dgm:cxn modelId="{169562A0-A4A7-4A27-B507-8A41D7C692E6}" srcId="{1754FA28-C97E-4E71-91F0-7F9BEB273F17}" destId="{9D4831D2-A3BF-4EA8-BB4D-2C28CFE6F6D5}" srcOrd="2" destOrd="0" parTransId="{DACCF65C-A64E-4A89-8D59-0BC2FA8DCEDF}" sibTransId="{006E3381-58B2-4293-9C0B-9FC8C5701851}"/>
    <dgm:cxn modelId="{A40022A1-CAF9-4E55-B90A-CE70522248D1}" type="presOf" srcId="{4A05BDCC-2427-4AF9-80C9-754ED1AB1AB7}" destId="{B31A6D8D-22F6-4D6F-9DBE-5CFD3B9725DA}" srcOrd="0" destOrd="0" presId="urn:microsoft.com/office/officeart/2005/8/layout/list1"/>
    <dgm:cxn modelId="{EB17CBA9-2C7F-4783-807A-6D4DA2DCDE2A}" type="presOf" srcId="{2957A008-F075-4051-9B5F-C17C661CF5C1}" destId="{A8A73DB4-B719-4DCC-8CE9-6B445AFF5EEE}" srcOrd="1" destOrd="0" presId="urn:microsoft.com/office/officeart/2005/8/layout/list1"/>
    <dgm:cxn modelId="{77C35FBC-C677-44C2-AF25-2FC56011B9CB}" type="presOf" srcId="{9D4831D2-A3BF-4EA8-BB4D-2C28CFE6F6D5}" destId="{7BD75A77-D850-4E7B-B053-E295A65E0483}" srcOrd="1" destOrd="0" presId="urn:microsoft.com/office/officeart/2005/8/layout/list1"/>
    <dgm:cxn modelId="{7AE82ECE-195A-4E87-9A92-B3E1A953945C}" srcId="{1754FA28-C97E-4E71-91F0-7F9BEB273F17}" destId="{4A05BDCC-2427-4AF9-80C9-754ED1AB1AB7}" srcOrd="4" destOrd="0" parTransId="{8DBEF5BD-23B7-4309-A6B8-763079E4DB9F}" sibTransId="{2C960480-32B7-4B71-A504-A7866D5DD379}"/>
    <dgm:cxn modelId="{0B3EC4DD-905C-4DE8-91C8-0C77747CF44F}" type="presOf" srcId="{825D7299-937A-49BB-9328-C892262D48C5}" destId="{F03AB8DC-30C5-4BC9-91D9-4AEEAECDF71E}" srcOrd="0" destOrd="0" presId="urn:microsoft.com/office/officeart/2005/8/layout/list1"/>
    <dgm:cxn modelId="{C8BD6EEC-2C11-48B7-96B2-22A20E958FE2}" type="presOf" srcId="{B540D5D8-690C-436D-8F7C-A9E59B2BC1C1}" destId="{E5A0A409-5895-4C01-A7A7-8424CC71CDB1}" srcOrd="1" destOrd="0" presId="urn:microsoft.com/office/officeart/2005/8/layout/list1"/>
    <dgm:cxn modelId="{E6017EEE-75FD-4C4E-AC65-52E40714457C}" type="presOf" srcId="{4A05BDCC-2427-4AF9-80C9-754ED1AB1AB7}" destId="{02FC0FCC-5D20-46B7-85DE-5547DB2E45E6}" srcOrd="1" destOrd="0" presId="urn:microsoft.com/office/officeart/2005/8/layout/list1"/>
    <dgm:cxn modelId="{088977C8-E16B-4840-A292-3A84F16BDF20}" type="presParOf" srcId="{0329B14D-5217-44A9-B4DF-851DFDFB6DED}" destId="{0C6A8467-5A9D-478F-A355-C5D07A8A4EC4}" srcOrd="0" destOrd="0" presId="urn:microsoft.com/office/officeart/2005/8/layout/list1"/>
    <dgm:cxn modelId="{4C1024A6-75C7-47A7-A062-4CAE1EEDFC58}" type="presParOf" srcId="{0C6A8467-5A9D-478F-A355-C5D07A8A4EC4}" destId="{CB8920C9-F7DD-4B3E-B37E-FCBB7E93B357}" srcOrd="0" destOrd="0" presId="urn:microsoft.com/office/officeart/2005/8/layout/list1"/>
    <dgm:cxn modelId="{A85C92ED-906A-4A3C-BDE4-07645C2A9F53}" type="presParOf" srcId="{0C6A8467-5A9D-478F-A355-C5D07A8A4EC4}" destId="{078780D2-844C-4836-8D05-42A6E0E1B911}" srcOrd="1" destOrd="0" presId="urn:microsoft.com/office/officeart/2005/8/layout/list1"/>
    <dgm:cxn modelId="{2BA94512-3EF4-4E65-B376-05A6866A9011}" type="presParOf" srcId="{0329B14D-5217-44A9-B4DF-851DFDFB6DED}" destId="{37778002-FBD5-429A-AA20-EBA066235ECC}" srcOrd="1" destOrd="0" presId="urn:microsoft.com/office/officeart/2005/8/layout/list1"/>
    <dgm:cxn modelId="{B9208F11-6079-4E40-AFF0-D212126C4FA5}" type="presParOf" srcId="{0329B14D-5217-44A9-B4DF-851DFDFB6DED}" destId="{553A7610-6E9F-4D67-83F8-7DDB8AB00F90}" srcOrd="2" destOrd="0" presId="urn:microsoft.com/office/officeart/2005/8/layout/list1"/>
    <dgm:cxn modelId="{181EA249-16FE-4117-B4C6-7481EF5AD123}" type="presParOf" srcId="{0329B14D-5217-44A9-B4DF-851DFDFB6DED}" destId="{03EC4932-F51D-425E-A5B5-6B9E23F5403C}" srcOrd="3" destOrd="0" presId="urn:microsoft.com/office/officeart/2005/8/layout/list1"/>
    <dgm:cxn modelId="{128F8BCF-1C44-4F82-B6F4-AA99CA5B8CB2}" type="presParOf" srcId="{0329B14D-5217-44A9-B4DF-851DFDFB6DED}" destId="{4D85BD9E-C4C0-45D5-933D-F649638C0674}" srcOrd="4" destOrd="0" presId="urn:microsoft.com/office/officeart/2005/8/layout/list1"/>
    <dgm:cxn modelId="{8903C962-4DC6-452E-B98A-0CEF5A889129}" type="presParOf" srcId="{4D85BD9E-C4C0-45D5-933D-F649638C0674}" destId="{63D2EDA5-343A-43CD-9C88-DF46499BD52B}" srcOrd="0" destOrd="0" presId="urn:microsoft.com/office/officeart/2005/8/layout/list1"/>
    <dgm:cxn modelId="{B2DCE6F6-7DE0-4FF9-A962-5B0052EE486D}" type="presParOf" srcId="{4D85BD9E-C4C0-45D5-933D-F649638C0674}" destId="{E5A0A409-5895-4C01-A7A7-8424CC71CDB1}" srcOrd="1" destOrd="0" presId="urn:microsoft.com/office/officeart/2005/8/layout/list1"/>
    <dgm:cxn modelId="{041F124B-4EDC-4C66-AE78-7411BCADAD07}" type="presParOf" srcId="{0329B14D-5217-44A9-B4DF-851DFDFB6DED}" destId="{89060128-1A5A-4BAB-B190-EC3A276590A1}" srcOrd="5" destOrd="0" presId="urn:microsoft.com/office/officeart/2005/8/layout/list1"/>
    <dgm:cxn modelId="{7D2A31A3-F241-479D-845B-45FD3CBCD663}" type="presParOf" srcId="{0329B14D-5217-44A9-B4DF-851DFDFB6DED}" destId="{75B6256B-5D60-45EB-A8F9-B6241351C3A8}" srcOrd="6" destOrd="0" presId="urn:microsoft.com/office/officeart/2005/8/layout/list1"/>
    <dgm:cxn modelId="{73B4372E-777F-4B61-AD15-C44B550DC035}" type="presParOf" srcId="{0329B14D-5217-44A9-B4DF-851DFDFB6DED}" destId="{D25F077C-F8C9-472E-A701-BE8A7F53FC91}" srcOrd="7" destOrd="0" presId="urn:microsoft.com/office/officeart/2005/8/layout/list1"/>
    <dgm:cxn modelId="{1F58255A-62BD-4469-92F4-2DEA14293726}" type="presParOf" srcId="{0329B14D-5217-44A9-B4DF-851DFDFB6DED}" destId="{A6FDE6CD-E0E5-44C4-806D-59C62CF6D6AD}" srcOrd="8" destOrd="0" presId="urn:microsoft.com/office/officeart/2005/8/layout/list1"/>
    <dgm:cxn modelId="{92F1F0FB-78DE-462D-B7B2-D9C904C25A53}" type="presParOf" srcId="{A6FDE6CD-E0E5-44C4-806D-59C62CF6D6AD}" destId="{54A7708D-12BD-48DB-91B5-0099C357C5FF}" srcOrd="0" destOrd="0" presId="urn:microsoft.com/office/officeart/2005/8/layout/list1"/>
    <dgm:cxn modelId="{5C01F50A-33AF-4E55-8BE0-866CFCD693C6}" type="presParOf" srcId="{A6FDE6CD-E0E5-44C4-806D-59C62CF6D6AD}" destId="{7BD75A77-D850-4E7B-B053-E295A65E0483}" srcOrd="1" destOrd="0" presId="urn:microsoft.com/office/officeart/2005/8/layout/list1"/>
    <dgm:cxn modelId="{05AB9EC2-EC10-4D9C-BE37-627F7A4508CB}" type="presParOf" srcId="{0329B14D-5217-44A9-B4DF-851DFDFB6DED}" destId="{8D1A7A91-1E8C-466A-8E7A-3E13A915E956}" srcOrd="9" destOrd="0" presId="urn:microsoft.com/office/officeart/2005/8/layout/list1"/>
    <dgm:cxn modelId="{22750A66-28BF-46CC-9C65-29A4963E34CE}" type="presParOf" srcId="{0329B14D-5217-44A9-B4DF-851DFDFB6DED}" destId="{0B072650-4F63-40F9-85BD-3AE3DBB4B8BA}" srcOrd="10" destOrd="0" presId="urn:microsoft.com/office/officeart/2005/8/layout/list1"/>
    <dgm:cxn modelId="{D92FA355-6087-4DFC-86B1-713918EB0CED}" type="presParOf" srcId="{0329B14D-5217-44A9-B4DF-851DFDFB6DED}" destId="{AC783163-E58F-41CE-ACD1-B5B875BE636C}" srcOrd="11" destOrd="0" presId="urn:microsoft.com/office/officeart/2005/8/layout/list1"/>
    <dgm:cxn modelId="{757E72F3-875F-49BA-8536-C95CC7508637}" type="presParOf" srcId="{0329B14D-5217-44A9-B4DF-851DFDFB6DED}" destId="{9FACF8D6-955E-48A2-B601-B0ACEC51C08D}" srcOrd="12" destOrd="0" presId="urn:microsoft.com/office/officeart/2005/8/layout/list1"/>
    <dgm:cxn modelId="{9B7423B5-8305-4096-9574-D2120D9496F6}" type="presParOf" srcId="{9FACF8D6-955E-48A2-B601-B0ACEC51C08D}" destId="{FF2CDC24-38F7-4422-BAE4-60B3358E1657}" srcOrd="0" destOrd="0" presId="urn:microsoft.com/office/officeart/2005/8/layout/list1"/>
    <dgm:cxn modelId="{1F7E3A0E-3B00-46B8-93A0-515E5FC7F2A1}" type="presParOf" srcId="{9FACF8D6-955E-48A2-B601-B0ACEC51C08D}" destId="{A8A73DB4-B719-4DCC-8CE9-6B445AFF5EEE}" srcOrd="1" destOrd="0" presId="urn:microsoft.com/office/officeart/2005/8/layout/list1"/>
    <dgm:cxn modelId="{2A6A6758-2170-455C-97F4-B98FCACA124D}" type="presParOf" srcId="{0329B14D-5217-44A9-B4DF-851DFDFB6DED}" destId="{D7F1B2AD-B234-4AF2-A954-1A11F6CB655B}" srcOrd="13" destOrd="0" presId="urn:microsoft.com/office/officeart/2005/8/layout/list1"/>
    <dgm:cxn modelId="{83FB8D61-318F-4358-B23C-818B4E4F0BE1}" type="presParOf" srcId="{0329B14D-5217-44A9-B4DF-851DFDFB6DED}" destId="{7ACDC508-3CE0-4DDE-B846-F82DD2137EE2}" srcOrd="14" destOrd="0" presId="urn:microsoft.com/office/officeart/2005/8/layout/list1"/>
    <dgm:cxn modelId="{375EFBC3-594E-4E47-BB2F-624886149CE9}" type="presParOf" srcId="{0329B14D-5217-44A9-B4DF-851DFDFB6DED}" destId="{8FBDA864-8A2C-470B-A7CB-C78A9B5AED54}" srcOrd="15" destOrd="0" presId="urn:microsoft.com/office/officeart/2005/8/layout/list1"/>
    <dgm:cxn modelId="{D039934F-DCFB-49F0-A0C1-133E1C57D425}" type="presParOf" srcId="{0329B14D-5217-44A9-B4DF-851DFDFB6DED}" destId="{E32AABD5-9110-425D-A760-3804AE86C03E}" srcOrd="16" destOrd="0" presId="urn:microsoft.com/office/officeart/2005/8/layout/list1"/>
    <dgm:cxn modelId="{225EEA3B-2A5A-4007-A028-A24DD3FF31D9}" type="presParOf" srcId="{E32AABD5-9110-425D-A760-3804AE86C03E}" destId="{B31A6D8D-22F6-4D6F-9DBE-5CFD3B9725DA}" srcOrd="0" destOrd="0" presId="urn:microsoft.com/office/officeart/2005/8/layout/list1"/>
    <dgm:cxn modelId="{8F48FB62-8614-49DE-8A62-C6F648881C0A}" type="presParOf" srcId="{E32AABD5-9110-425D-A760-3804AE86C03E}" destId="{02FC0FCC-5D20-46B7-85DE-5547DB2E45E6}" srcOrd="1" destOrd="0" presId="urn:microsoft.com/office/officeart/2005/8/layout/list1"/>
    <dgm:cxn modelId="{DF9D0383-B32F-424A-9B0C-F6CA6BF12BB2}" type="presParOf" srcId="{0329B14D-5217-44A9-B4DF-851DFDFB6DED}" destId="{008ED427-BEB2-471C-BCBB-BD9364F180BA}" srcOrd="17" destOrd="0" presId="urn:microsoft.com/office/officeart/2005/8/layout/list1"/>
    <dgm:cxn modelId="{B9B7944B-8ECE-43E5-ADEA-AC0410456DE4}" type="presParOf" srcId="{0329B14D-5217-44A9-B4DF-851DFDFB6DED}" destId="{F03AB8DC-30C5-4BC9-91D9-4AEEAECDF71E}" srcOrd="18"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3A7610-6E9F-4D67-83F8-7DDB8AB00F90}">
      <dsp:nvSpPr>
        <dsp:cNvPr id="0" name=""/>
        <dsp:cNvSpPr/>
      </dsp:nvSpPr>
      <dsp:spPr>
        <a:xfrm>
          <a:off x="0" y="425704"/>
          <a:ext cx="6666833" cy="554400"/>
        </a:xfrm>
        <a:prstGeom prst="rect">
          <a:avLst/>
        </a:prstGeom>
        <a:solidFill>
          <a:schemeClr val="lt1">
            <a:alpha val="90000"/>
            <a:hueOff val="0"/>
            <a:satOff val="0"/>
            <a:lumOff val="0"/>
            <a:alphaOff val="0"/>
          </a:schemeClr>
        </a:solidFill>
        <a:ln w="6350" cap="flat" cmpd="sng" algn="ctr">
          <a:solidFill>
            <a:schemeClr val="accent5">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078780D2-844C-4836-8D05-42A6E0E1B911}">
      <dsp:nvSpPr>
        <dsp:cNvPr id="0" name=""/>
        <dsp:cNvSpPr/>
      </dsp:nvSpPr>
      <dsp:spPr>
        <a:xfrm>
          <a:off x="333341" y="100984"/>
          <a:ext cx="4666783" cy="649440"/>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6393" tIns="0" rIns="176393" bIns="0" numCol="1" spcCol="1270" anchor="ctr" anchorCtr="0">
          <a:noAutofit/>
        </a:bodyPr>
        <a:lstStyle/>
        <a:p>
          <a:pPr marL="0" lvl="0" indent="0" algn="l" defTabSz="977900">
            <a:lnSpc>
              <a:spcPct val="90000"/>
            </a:lnSpc>
            <a:spcBef>
              <a:spcPct val="0"/>
            </a:spcBef>
            <a:spcAft>
              <a:spcPct val="35000"/>
            </a:spcAft>
            <a:buNone/>
          </a:pPr>
          <a:r>
            <a:rPr lang="en-US" sz="2200" kern="1200"/>
            <a:t>Power point</a:t>
          </a:r>
        </a:p>
      </dsp:txBody>
      <dsp:txXfrm>
        <a:off x="365044" y="132687"/>
        <a:ext cx="4603377" cy="586034"/>
      </dsp:txXfrm>
    </dsp:sp>
    <dsp:sp modelId="{75B6256B-5D60-45EB-A8F9-B6241351C3A8}">
      <dsp:nvSpPr>
        <dsp:cNvPr id="0" name=""/>
        <dsp:cNvSpPr/>
      </dsp:nvSpPr>
      <dsp:spPr>
        <a:xfrm>
          <a:off x="0" y="1423624"/>
          <a:ext cx="6666833" cy="554400"/>
        </a:xfrm>
        <a:prstGeom prst="rect">
          <a:avLst/>
        </a:prstGeom>
        <a:solidFill>
          <a:schemeClr val="lt1">
            <a:alpha val="90000"/>
            <a:hueOff val="0"/>
            <a:satOff val="0"/>
            <a:lumOff val="0"/>
            <a:alphaOff val="0"/>
          </a:schemeClr>
        </a:solidFill>
        <a:ln w="6350" cap="flat" cmpd="sng" algn="ctr">
          <a:solidFill>
            <a:schemeClr val="accent5">
              <a:hueOff val="-1838336"/>
              <a:satOff val="-2557"/>
              <a:lumOff val="-981"/>
              <a:alphaOff val="0"/>
            </a:schemeClr>
          </a:solidFill>
          <a:prstDash val="solid"/>
          <a:miter lim="800000"/>
        </a:ln>
        <a:effectLst/>
      </dsp:spPr>
      <dsp:style>
        <a:lnRef idx="1">
          <a:scrgbClr r="0" g="0" b="0"/>
        </a:lnRef>
        <a:fillRef idx="1">
          <a:scrgbClr r="0" g="0" b="0"/>
        </a:fillRef>
        <a:effectRef idx="0">
          <a:scrgbClr r="0" g="0" b="0"/>
        </a:effectRef>
        <a:fontRef idx="minor"/>
      </dsp:style>
    </dsp:sp>
    <dsp:sp modelId="{E5A0A409-5895-4C01-A7A7-8424CC71CDB1}">
      <dsp:nvSpPr>
        <dsp:cNvPr id="0" name=""/>
        <dsp:cNvSpPr/>
      </dsp:nvSpPr>
      <dsp:spPr>
        <a:xfrm>
          <a:off x="333341" y="1098904"/>
          <a:ext cx="4666783" cy="649440"/>
        </a:xfrm>
        <a:prstGeom prst="roundRect">
          <a:avLst/>
        </a:prstGeom>
        <a:gradFill rotWithShape="0">
          <a:gsLst>
            <a:gs pos="0">
              <a:schemeClr val="accent5">
                <a:hueOff val="-1838336"/>
                <a:satOff val="-2557"/>
                <a:lumOff val="-981"/>
                <a:alphaOff val="0"/>
                <a:satMod val="103000"/>
                <a:lumMod val="102000"/>
                <a:tint val="94000"/>
              </a:schemeClr>
            </a:gs>
            <a:gs pos="50000">
              <a:schemeClr val="accent5">
                <a:hueOff val="-1838336"/>
                <a:satOff val="-2557"/>
                <a:lumOff val="-981"/>
                <a:alphaOff val="0"/>
                <a:satMod val="110000"/>
                <a:lumMod val="100000"/>
                <a:shade val="100000"/>
              </a:schemeClr>
            </a:gs>
            <a:gs pos="100000">
              <a:schemeClr val="accent5">
                <a:hueOff val="-1838336"/>
                <a:satOff val="-2557"/>
                <a:lumOff val="-981"/>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6393" tIns="0" rIns="176393" bIns="0" numCol="1" spcCol="1270" anchor="ctr" anchorCtr="0">
          <a:noAutofit/>
        </a:bodyPr>
        <a:lstStyle/>
        <a:p>
          <a:pPr marL="0" lvl="0" indent="0" algn="l" defTabSz="977900">
            <a:lnSpc>
              <a:spcPct val="90000"/>
            </a:lnSpc>
            <a:spcBef>
              <a:spcPct val="0"/>
            </a:spcBef>
            <a:spcAft>
              <a:spcPct val="35000"/>
            </a:spcAft>
            <a:buNone/>
          </a:pPr>
          <a:r>
            <a:rPr lang="en-US" sz="2200" kern="1200"/>
            <a:t>Miro</a:t>
          </a:r>
        </a:p>
      </dsp:txBody>
      <dsp:txXfrm>
        <a:off x="365044" y="1130607"/>
        <a:ext cx="4603377" cy="586034"/>
      </dsp:txXfrm>
    </dsp:sp>
    <dsp:sp modelId="{0B072650-4F63-40F9-85BD-3AE3DBB4B8BA}">
      <dsp:nvSpPr>
        <dsp:cNvPr id="0" name=""/>
        <dsp:cNvSpPr/>
      </dsp:nvSpPr>
      <dsp:spPr>
        <a:xfrm>
          <a:off x="0" y="2421545"/>
          <a:ext cx="6666833" cy="554400"/>
        </a:xfrm>
        <a:prstGeom prst="rect">
          <a:avLst/>
        </a:prstGeom>
        <a:solidFill>
          <a:schemeClr val="lt1">
            <a:alpha val="90000"/>
            <a:hueOff val="0"/>
            <a:satOff val="0"/>
            <a:lumOff val="0"/>
            <a:alphaOff val="0"/>
          </a:schemeClr>
        </a:solidFill>
        <a:ln w="6350" cap="flat" cmpd="sng" algn="ctr">
          <a:solidFill>
            <a:schemeClr val="accent5">
              <a:hueOff val="-3676672"/>
              <a:satOff val="-5114"/>
              <a:lumOff val="-1961"/>
              <a:alphaOff val="0"/>
            </a:schemeClr>
          </a:solidFill>
          <a:prstDash val="solid"/>
          <a:miter lim="800000"/>
        </a:ln>
        <a:effectLst/>
      </dsp:spPr>
      <dsp:style>
        <a:lnRef idx="1">
          <a:scrgbClr r="0" g="0" b="0"/>
        </a:lnRef>
        <a:fillRef idx="1">
          <a:scrgbClr r="0" g="0" b="0"/>
        </a:fillRef>
        <a:effectRef idx="0">
          <a:scrgbClr r="0" g="0" b="0"/>
        </a:effectRef>
        <a:fontRef idx="minor"/>
      </dsp:style>
    </dsp:sp>
    <dsp:sp modelId="{7BD75A77-D850-4E7B-B053-E295A65E0483}">
      <dsp:nvSpPr>
        <dsp:cNvPr id="0" name=""/>
        <dsp:cNvSpPr/>
      </dsp:nvSpPr>
      <dsp:spPr>
        <a:xfrm>
          <a:off x="333341" y="2096824"/>
          <a:ext cx="4666783" cy="649440"/>
        </a:xfrm>
        <a:prstGeom prst="roundRect">
          <a:avLst/>
        </a:prstGeom>
        <a:gradFill rotWithShape="0">
          <a:gsLst>
            <a:gs pos="0">
              <a:schemeClr val="accent5">
                <a:hueOff val="-3676672"/>
                <a:satOff val="-5114"/>
                <a:lumOff val="-1961"/>
                <a:alphaOff val="0"/>
                <a:satMod val="103000"/>
                <a:lumMod val="102000"/>
                <a:tint val="94000"/>
              </a:schemeClr>
            </a:gs>
            <a:gs pos="50000">
              <a:schemeClr val="accent5">
                <a:hueOff val="-3676672"/>
                <a:satOff val="-5114"/>
                <a:lumOff val="-1961"/>
                <a:alphaOff val="0"/>
                <a:satMod val="110000"/>
                <a:lumMod val="100000"/>
                <a:shade val="100000"/>
              </a:schemeClr>
            </a:gs>
            <a:gs pos="100000">
              <a:schemeClr val="accent5">
                <a:hueOff val="-3676672"/>
                <a:satOff val="-5114"/>
                <a:lumOff val="-1961"/>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6393" tIns="0" rIns="176393" bIns="0" numCol="1" spcCol="1270" anchor="ctr" anchorCtr="0">
          <a:noAutofit/>
        </a:bodyPr>
        <a:lstStyle/>
        <a:p>
          <a:pPr marL="0" lvl="0" indent="0" algn="l" defTabSz="977900">
            <a:lnSpc>
              <a:spcPct val="90000"/>
            </a:lnSpc>
            <a:spcBef>
              <a:spcPct val="0"/>
            </a:spcBef>
            <a:spcAft>
              <a:spcPct val="35000"/>
            </a:spcAft>
            <a:buNone/>
          </a:pPr>
          <a:r>
            <a:rPr lang="en-US" sz="2200" kern="1200" dirty="0"/>
            <a:t>Whimsical</a:t>
          </a:r>
        </a:p>
      </dsp:txBody>
      <dsp:txXfrm>
        <a:off x="365044" y="2128527"/>
        <a:ext cx="4603377" cy="586034"/>
      </dsp:txXfrm>
    </dsp:sp>
    <dsp:sp modelId="{7ACDC508-3CE0-4DDE-B846-F82DD2137EE2}">
      <dsp:nvSpPr>
        <dsp:cNvPr id="0" name=""/>
        <dsp:cNvSpPr/>
      </dsp:nvSpPr>
      <dsp:spPr>
        <a:xfrm>
          <a:off x="0" y="3419465"/>
          <a:ext cx="6666833" cy="554400"/>
        </a:xfrm>
        <a:prstGeom prst="rect">
          <a:avLst/>
        </a:prstGeom>
        <a:solidFill>
          <a:schemeClr val="lt1">
            <a:alpha val="90000"/>
            <a:hueOff val="0"/>
            <a:satOff val="0"/>
            <a:lumOff val="0"/>
            <a:alphaOff val="0"/>
          </a:schemeClr>
        </a:solidFill>
        <a:ln w="6350" cap="flat" cmpd="sng" algn="ctr">
          <a:solidFill>
            <a:schemeClr val="accent5">
              <a:hueOff val="-5515009"/>
              <a:satOff val="-7671"/>
              <a:lumOff val="-2942"/>
              <a:alphaOff val="0"/>
            </a:schemeClr>
          </a:solidFill>
          <a:prstDash val="solid"/>
          <a:miter lim="800000"/>
        </a:ln>
        <a:effectLst/>
      </dsp:spPr>
      <dsp:style>
        <a:lnRef idx="1">
          <a:scrgbClr r="0" g="0" b="0"/>
        </a:lnRef>
        <a:fillRef idx="1">
          <a:scrgbClr r="0" g="0" b="0"/>
        </a:fillRef>
        <a:effectRef idx="0">
          <a:scrgbClr r="0" g="0" b="0"/>
        </a:effectRef>
        <a:fontRef idx="minor"/>
      </dsp:style>
    </dsp:sp>
    <dsp:sp modelId="{A8A73DB4-B719-4DCC-8CE9-6B445AFF5EEE}">
      <dsp:nvSpPr>
        <dsp:cNvPr id="0" name=""/>
        <dsp:cNvSpPr/>
      </dsp:nvSpPr>
      <dsp:spPr>
        <a:xfrm>
          <a:off x="397993" y="3022410"/>
          <a:ext cx="4666783" cy="649440"/>
        </a:xfrm>
        <a:prstGeom prst="roundRect">
          <a:avLst/>
        </a:prstGeom>
        <a:gradFill rotWithShape="0">
          <a:gsLst>
            <a:gs pos="0">
              <a:schemeClr val="accent5">
                <a:hueOff val="-5515009"/>
                <a:satOff val="-7671"/>
                <a:lumOff val="-2942"/>
                <a:alphaOff val="0"/>
                <a:satMod val="103000"/>
                <a:lumMod val="102000"/>
                <a:tint val="94000"/>
              </a:schemeClr>
            </a:gs>
            <a:gs pos="50000">
              <a:schemeClr val="accent5">
                <a:hueOff val="-5515009"/>
                <a:satOff val="-7671"/>
                <a:lumOff val="-2942"/>
                <a:alphaOff val="0"/>
                <a:satMod val="110000"/>
                <a:lumMod val="100000"/>
                <a:shade val="100000"/>
              </a:schemeClr>
            </a:gs>
            <a:gs pos="100000">
              <a:schemeClr val="accent5">
                <a:hueOff val="-5515009"/>
                <a:satOff val="-7671"/>
                <a:lumOff val="-2942"/>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6393" tIns="0" rIns="176393" bIns="0" numCol="1" spcCol="1270" anchor="ctr" anchorCtr="0">
          <a:noAutofit/>
        </a:bodyPr>
        <a:lstStyle/>
        <a:p>
          <a:pPr marL="0" lvl="0" indent="0" algn="l" defTabSz="977900">
            <a:lnSpc>
              <a:spcPct val="90000"/>
            </a:lnSpc>
            <a:spcBef>
              <a:spcPct val="0"/>
            </a:spcBef>
            <a:spcAft>
              <a:spcPct val="35000"/>
            </a:spcAft>
            <a:buNone/>
          </a:pPr>
          <a:r>
            <a:rPr lang="en-US" sz="2200" kern="1200"/>
            <a:t>Trello</a:t>
          </a:r>
        </a:p>
      </dsp:txBody>
      <dsp:txXfrm>
        <a:off x="429696" y="3054113"/>
        <a:ext cx="4603377" cy="586034"/>
      </dsp:txXfrm>
    </dsp:sp>
    <dsp:sp modelId="{F03AB8DC-30C5-4BC9-91D9-4AEEAECDF71E}">
      <dsp:nvSpPr>
        <dsp:cNvPr id="0" name=""/>
        <dsp:cNvSpPr/>
      </dsp:nvSpPr>
      <dsp:spPr>
        <a:xfrm>
          <a:off x="0" y="4366079"/>
          <a:ext cx="6666833" cy="935550"/>
        </a:xfrm>
        <a:prstGeom prst="rect">
          <a:avLst/>
        </a:prstGeom>
        <a:solidFill>
          <a:schemeClr val="lt1">
            <a:alpha val="90000"/>
            <a:hueOff val="0"/>
            <a:satOff val="0"/>
            <a:lumOff val="0"/>
            <a:alphaOff val="0"/>
          </a:schemeClr>
        </a:solidFill>
        <a:ln w="6350" cap="flat" cmpd="sng" algn="ctr">
          <a:solidFill>
            <a:schemeClr val="accent5">
              <a:hueOff val="-7353344"/>
              <a:satOff val="-10228"/>
              <a:lumOff val="-3922"/>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517420" tIns="458216" rIns="517420" bIns="156464" numCol="1" spcCol="1270" anchor="t" anchorCtr="0">
          <a:noAutofit/>
        </a:bodyPr>
        <a:lstStyle/>
        <a:p>
          <a:pPr marL="228600" lvl="1" indent="-228600" algn="l" defTabSz="977900">
            <a:lnSpc>
              <a:spcPct val="90000"/>
            </a:lnSpc>
            <a:spcBef>
              <a:spcPct val="0"/>
            </a:spcBef>
            <a:spcAft>
              <a:spcPct val="15000"/>
            </a:spcAft>
            <a:buChar char="•"/>
          </a:pPr>
          <a:r>
            <a:rPr lang="en-GB" sz="2200" kern="1200" dirty="0" err="1"/>
            <a:t>Ideazboard</a:t>
          </a:r>
          <a:r>
            <a:rPr lang="en-GB" sz="2200" kern="1200" dirty="0"/>
            <a:t>,,Roman pitcher vision board</a:t>
          </a:r>
        </a:p>
      </dsp:txBody>
      <dsp:txXfrm>
        <a:off x="0" y="4366079"/>
        <a:ext cx="6666833" cy="935550"/>
      </dsp:txXfrm>
    </dsp:sp>
    <dsp:sp modelId="{02FC0FCC-5D20-46B7-85DE-5547DB2E45E6}">
      <dsp:nvSpPr>
        <dsp:cNvPr id="0" name=""/>
        <dsp:cNvSpPr/>
      </dsp:nvSpPr>
      <dsp:spPr>
        <a:xfrm>
          <a:off x="333341" y="4092665"/>
          <a:ext cx="4666783" cy="649440"/>
        </a:xfrm>
        <a:prstGeom prst="roundRect">
          <a:avLst/>
        </a:prstGeom>
        <a:gradFill rotWithShape="0">
          <a:gsLst>
            <a:gs pos="0">
              <a:schemeClr val="accent5">
                <a:hueOff val="-7353344"/>
                <a:satOff val="-10228"/>
                <a:lumOff val="-3922"/>
                <a:alphaOff val="0"/>
                <a:satMod val="103000"/>
                <a:lumMod val="102000"/>
                <a:tint val="94000"/>
              </a:schemeClr>
            </a:gs>
            <a:gs pos="50000">
              <a:schemeClr val="accent5">
                <a:hueOff val="-7353344"/>
                <a:satOff val="-10228"/>
                <a:lumOff val="-3922"/>
                <a:alphaOff val="0"/>
                <a:satMod val="110000"/>
                <a:lumMod val="100000"/>
                <a:shade val="100000"/>
              </a:schemeClr>
            </a:gs>
            <a:gs pos="100000">
              <a:schemeClr val="accent5">
                <a:hueOff val="-7353344"/>
                <a:satOff val="-10228"/>
                <a:lumOff val="-3922"/>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6393" tIns="0" rIns="176393" bIns="0" numCol="1" spcCol="1270" anchor="ctr" anchorCtr="0">
          <a:noAutofit/>
        </a:bodyPr>
        <a:lstStyle/>
        <a:p>
          <a:pPr marL="0" lvl="0" indent="0" algn="l" defTabSz="977900">
            <a:lnSpc>
              <a:spcPct val="90000"/>
            </a:lnSpc>
            <a:spcBef>
              <a:spcPct val="0"/>
            </a:spcBef>
            <a:spcAft>
              <a:spcPct val="35000"/>
            </a:spcAft>
            <a:buNone/>
          </a:pPr>
          <a:r>
            <a:rPr lang="en-US" sz="2200" kern="1200"/>
            <a:t>Excel spreadsheet</a:t>
          </a:r>
        </a:p>
      </dsp:txBody>
      <dsp:txXfrm>
        <a:off x="365044" y="4124368"/>
        <a:ext cx="4603377" cy="586034"/>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B0E73851-F63A-4C44-8135-7E68BA52D241}" type="datetimeFigureOut">
              <a:rPr lang="en-US" smtClean="0"/>
              <a:t>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69BAEBF-3DE7-4B0C-A1BC-813A4506CC53}" type="slidenum">
              <a:rPr lang="en-US" smtClean="0"/>
              <a:t>‹#›</a:t>
            </a:fld>
            <a:endParaRPr lang="en-US"/>
          </a:p>
        </p:txBody>
      </p:sp>
    </p:spTree>
    <p:extLst>
      <p:ext uri="{BB962C8B-B14F-4D97-AF65-F5344CB8AC3E}">
        <p14:creationId xmlns:p14="http://schemas.microsoft.com/office/powerpoint/2010/main" val="17711263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0E73851-F63A-4C44-8135-7E68BA52D241}" type="datetimeFigureOut">
              <a:rPr lang="en-US" smtClean="0"/>
              <a:t>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69BAEBF-3DE7-4B0C-A1BC-813A4506CC53}" type="slidenum">
              <a:rPr lang="en-US" smtClean="0"/>
              <a:t>‹#›</a:t>
            </a:fld>
            <a:endParaRPr lang="en-US"/>
          </a:p>
        </p:txBody>
      </p:sp>
    </p:spTree>
    <p:extLst>
      <p:ext uri="{BB962C8B-B14F-4D97-AF65-F5344CB8AC3E}">
        <p14:creationId xmlns:p14="http://schemas.microsoft.com/office/powerpoint/2010/main" val="26508397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0E73851-F63A-4C44-8135-7E68BA52D241}" type="datetimeFigureOut">
              <a:rPr lang="en-US" smtClean="0"/>
              <a:t>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69BAEBF-3DE7-4B0C-A1BC-813A4506CC53}" type="slidenum">
              <a:rPr lang="en-US" smtClean="0"/>
              <a:t>‹#›</a:t>
            </a:fld>
            <a:endParaRPr lang="en-US"/>
          </a:p>
        </p:txBody>
      </p:sp>
    </p:spTree>
    <p:extLst>
      <p:ext uri="{BB962C8B-B14F-4D97-AF65-F5344CB8AC3E}">
        <p14:creationId xmlns:p14="http://schemas.microsoft.com/office/powerpoint/2010/main" val="32096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0E73851-F63A-4C44-8135-7E68BA52D241}" type="datetimeFigureOut">
              <a:rPr lang="en-US" smtClean="0"/>
              <a:t>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69BAEBF-3DE7-4B0C-A1BC-813A4506CC53}" type="slidenum">
              <a:rPr lang="en-US" smtClean="0"/>
              <a:t>‹#›</a:t>
            </a:fld>
            <a:endParaRPr lang="en-US"/>
          </a:p>
        </p:txBody>
      </p:sp>
    </p:spTree>
    <p:extLst>
      <p:ext uri="{BB962C8B-B14F-4D97-AF65-F5344CB8AC3E}">
        <p14:creationId xmlns:p14="http://schemas.microsoft.com/office/powerpoint/2010/main" val="5715269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0E73851-F63A-4C44-8135-7E68BA52D241}" type="datetimeFigureOut">
              <a:rPr lang="en-US" smtClean="0"/>
              <a:t>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69BAEBF-3DE7-4B0C-A1BC-813A4506CC53}" type="slidenum">
              <a:rPr lang="en-US" smtClean="0"/>
              <a:t>‹#›</a:t>
            </a:fld>
            <a:endParaRPr lang="en-US"/>
          </a:p>
        </p:txBody>
      </p:sp>
    </p:spTree>
    <p:extLst>
      <p:ext uri="{BB962C8B-B14F-4D97-AF65-F5344CB8AC3E}">
        <p14:creationId xmlns:p14="http://schemas.microsoft.com/office/powerpoint/2010/main" val="11960191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0E73851-F63A-4C44-8135-7E68BA52D241}" type="datetimeFigureOut">
              <a:rPr lang="en-US" smtClean="0"/>
              <a:t>2/5/2023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69BAEBF-3DE7-4B0C-A1BC-813A4506CC53}" type="slidenum">
              <a:rPr lang="en-US" smtClean="0"/>
              <a:t>‹#›</a:t>
            </a:fld>
            <a:endParaRPr lang="en-US"/>
          </a:p>
        </p:txBody>
      </p:sp>
    </p:spTree>
    <p:extLst>
      <p:ext uri="{BB962C8B-B14F-4D97-AF65-F5344CB8AC3E}">
        <p14:creationId xmlns:p14="http://schemas.microsoft.com/office/powerpoint/2010/main" val="25202255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0E73851-F63A-4C44-8135-7E68BA52D241}" type="datetimeFigureOut">
              <a:rPr lang="en-US" smtClean="0"/>
              <a:t>2/5/2023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69BAEBF-3DE7-4B0C-A1BC-813A4506CC53}" type="slidenum">
              <a:rPr lang="en-US" smtClean="0"/>
              <a:t>‹#›</a:t>
            </a:fld>
            <a:endParaRPr lang="en-US"/>
          </a:p>
        </p:txBody>
      </p:sp>
    </p:spTree>
    <p:extLst>
      <p:ext uri="{BB962C8B-B14F-4D97-AF65-F5344CB8AC3E}">
        <p14:creationId xmlns:p14="http://schemas.microsoft.com/office/powerpoint/2010/main" val="1103083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0E73851-F63A-4C44-8135-7E68BA52D241}" type="datetimeFigureOut">
              <a:rPr lang="en-US" smtClean="0"/>
              <a:t>2/5/2023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69BAEBF-3DE7-4B0C-A1BC-813A4506CC53}" type="slidenum">
              <a:rPr lang="en-US" smtClean="0"/>
              <a:t>‹#›</a:t>
            </a:fld>
            <a:endParaRPr lang="en-US"/>
          </a:p>
        </p:txBody>
      </p:sp>
    </p:spTree>
    <p:extLst>
      <p:ext uri="{BB962C8B-B14F-4D97-AF65-F5344CB8AC3E}">
        <p14:creationId xmlns:p14="http://schemas.microsoft.com/office/powerpoint/2010/main" val="10766920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0E73851-F63A-4C44-8135-7E68BA52D241}" type="datetimeFigureOut">
              <a:rPr lang="en-US" smtClean="0"/>
              <a:t>2/5/2023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69BAEBF-3DE7-4B0C-A1BC-813A4506CC53}" type="slidenum">
              <a:rPr lang="en-US" smtClean="0"/>
              <a:t>‹#›</a:t>
            </a:fld>
            <a:endParaRPr lang="en-US"/>
          </a:p>
        </p:txBody>
      </p:sp>
    </p:spTree>
    <p:extLst>
      <p:ext uri="{BB962C8B-B14F-4D97-AF65-F5344CB8AC3E}">
        <p14:creationId xmlns:p14="http://schemas.microsoft.com/office/powerpoint/2010/main" val="25741283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0E73851-F63A-4C44-8135-7E68BA52D241}" type="datetimeFigureOut">
              <a:rPr lang="en-US" smtClean="0"/>
              <a:t>2/5/2023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69BAEBF-3DE7-4B0C-A1BC-813A4506CC53}" type="slidenum">
              <a:rPr lang="en-US" smtClean="0"/>
              <a:t>‹#›</a:t>
            </a:fld>
            <a:endParaRPr lang="en-US"/>
          </a:p>
        </p:txBody>
      </p:sp>
    </p:spTree>
    <p:extLst>
      <p:ext uri="{BB962C8B-B14F-4D97-AF65-F5344CB8AC3E}">
        <p14:creationId xmlns:p14="http://schemas.microsoft.com/office/powerpoint/2010/main" val="9893454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0E73851-F63A-4C44-8135-7E68BA52D241}" type="datetimeFigureOut">
              <a:rPr lang="en-US" smtClean="0"/>
              <a:t>2/5/2023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69BAEBF-3DE7-4B0C-A1BC-813A4506CC53}" type="slidenum">
              <a:rPr lang="en-US" smtClean="0"/>
              <a:t>‹#›</a:t>
            </a:fld>
            <a:endParaRPr lang="en-US"/>
          </a:p>
        </p:txBody>
      </p:sp>
    </p:spTree>
    <p:extLst>
      <p:ext uri="{BB962C8B-B14F-4D97-AF65-F5344CB8AC3E}">
        <p14:creationId xmlns:p14="http://schemas.microsoft.com/office/powerpoint/2010/main" val="17966721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0E73851-F63A-4C44-8135-7E68BA52D241}" type="datetimeFigureOut">
              <a:rPr lang="en-US" smtClean="0"/>
              <a:t>2/5/2023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69BAEBF-3DE7-4B0C-A1BC-813A4506CC53}" type="slidenum">
              <a:rPr lang="en-US" smtClean="0"/>
              <a:t>‹#›</a:t>
            </a:fld>
            <a:endParaRPr lang="en-US"/>
          </a:p>
        </p:txBody>
      </p:sp>
    </p:spTree>
    <p:extLst>
      <p:ext uri="{BB962C8B-B14F-4D97-AF65-F5344CB8AC3E}">
        <p14:creationId xmlns:p14="http://schemas.microsoft.com/office/powerpoint/2010/main" val="184118118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2" name="Rectangle 41">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r="12785" b="1"/>
          <a:stretch/>
        </p:blipFill>
        <p:spPr>
          <a:xfrm>
            <a:off x="3523488" y="10"/>
            <a:ext cx="8668512" cy="6857990"/>
          </a:xfrm>
          <a:prstGeom prst="rect">
            <a:avLst/>
          </a:prstGeom>
        </p:spPr>
      </p:pic>
      <p:sp>
        <p:nvSpPr>
          <p:cNvPr id="44" name="Rectangle 43">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p:nvPr>
        </p:nvSpPr>
        <p:spPr>
          <a:xfrm>
            <a:off x="477981" y="1122363"/>
            <a:ext cx="4023360" cy="3204134"/>
          </a:xfrm>
        </p:spPr>
        <p:txBody>
          <a:bodyPr anchor="b">
            <a:normAutofit/>
          </a:bodyPr>
          <a:lstStyle/>
          <a:p>
            <a:pPr algn="l"/>
            <a:r>
              <a:rPr lang="en-US" sz="3700" b="1" i="1"/>
              <a:t>Groupomania Internal social network</a:t>
            </a:r>
            <a:br>
              <a:rPr lang="en-US" sz="3700" b="1" i="1"/>
            </a:br>
            <a:r>
              <a:rPr lang="en-US" sz="3700" b="1" i="1"/>
              <a:t> </a:t>
            </a:r>
            <a:br>
              <a:rPr lang="en-US" sz="3700" b="1" i="1"/>
            </a:br>
            <a:r>
              <a:rPr lang="en-US" sz="3700" b="1"/>
              <a:t>By OLABANJO OMOTOSHO</a:t>
            </a:r>
            <a:endParaRPr lang="en-US" sz="3700" b="1" dirty="0"/>
          </a:p>
        </p:txBody>
      </p:sp>
      <p:sp>
        <p:nvSpPr>
          <p:cNvPr id="3" name="Subtitle 2"/>
          <p:cNvSpPr>
            <a:spLocks noGrp="1"/>
          </p:cNvSpPr>
          <p:nvPr>
            <p:ph type="subTitle" idx="1"/>
          </p:nvPr>
        </p:nvSpPr>
        <p:spPr>
          <a:xfrm>
            <a:off x="477980" y="4872922"/>
            <a:ext cx="4023359" cy="1208141"/>
          </a:xfrm>
        </p:spPr>
        <p:txBody>
          <a:bodyPr>
            <a:normAutofit fontScale="25000" lnSpcReduction="20000"/>
          </a:bodyPr>
          <a:lstStyle/>
          <a:p>
            <a:pPr algn="l"/>
            <a:endParaRPr lang="en-US" sz="500" dirty="0"/>
          </a:p>
          <a:p>
            <a:pPr algn="l"/>
            <a:endParaRPr lang="en-US" sz="500" dirty="0"/>
          </a:p>
          <a:p>
            <a:pPr algn="l"/>
            <a:r>
              <a:rPr lang="en-US" sz="500"/>
              <a:t>Bybbbbh</a:t>
            </a:r>
            <a:endParaRPr lang="en-US" sz="500" dirty="0"/>
          </a:p>
          <a:p>
            <a:pPr algn="l"/>
            <a:endParaRPr lang="en-US" sz="500" dirty="0"/>
          </a:p>
          <a:p>
            <a:pPr algn="l"/>
            <a:endParaRPr lang="en-US" sz="500" dirty="0"/>
          </a:p>
          <a:p>
            <a:pPr algn="l"/>
            <a:endParaRPr lang="en-US" sz="500" dirty="0"/>
          </a:p>
          <a:p>
            <a:pPr algn="l"/>
            <a:endParaRPr lang="en-US" sz="500" dirty="0"/>
          </a:p>
          <a:p>
            <a:pPr algn="l"/>
            <a:endParaRPr lang="en-US" sz="500" dirty="0"/>
          </a:p>
          <a:p>
            <a:pPr algn="l"/>
            <a:r>
              <a:rPr lang="en-US" sz="500" dirty="0"/>
              <a:t>An internal communication platform is a convenient platform for leadership </a:t>
            </a:r>
            <a:r>
              <a:rPr lang="en-US" sz="500"/>
              <a:t>of Groupomania </a:t>
            </a:r>
            <a:r>
              <a:rPr lang="en-US" sz="500" dirty="0"/>
              <a:t>to interact directly with the employees and vice versa.</a:t>
            </a:r>
          </a:p>
          <a:p>
            <a:pPr algn="l"/>
            <a:r>
              <a:rPr lang="en-US" sz="500" dirty="0"/>
              <a:t>The best employee engagement platforms are known for their ability to create positive employee engagement and boost their overall performance and loyalty to </a:t>
            </a:r>
            <a:r>
              <a:rPr lang="en-US" sz="500"/>
              <a:t>the Groupomania </a:t>
            </a:r>
            <a:r>
              <a:rPr lang="en-US" sz="500" dirty="0"/>
              <a:t>and made communication more fluid.</a:t>
            </a:r>
          </a:p>
          <a:p>
            <a:pPr algn="l"/>
            <a:r>
              <a:rPr lang="en-US" sz="500" dirty="0"/>
              <a:t>The underlying idea of an employee interaction social media is to create two-way communication between employees at all levels. The platform can convey information to the employees and collect feedback from them in return.</a:t>
            </a:r>
          </a:p>
        </p:txBody>
      </p:sp>
      <p:sp>
        <p:nvSpPr>
          <p:cNvPr id="46" name="Rectangle 45">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8" name="Rectangle 47">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04670082"/>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945E29B-B971-41C6-A57B-B29BBB108A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0" name="Group 9">
            <a:extLst>
              <a:ext uri="{FF2B5EF4-FFF2-40B4-BE49-F238E27FC236}">
                <a16:creationId xmlns:a16="http://schemas.microsoft.com/office/drawing/2014/main" id="{4C76015D-CFEA-4204-9A50-352560FFC25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55481" y="498348"/>
            <a:ext cx="9902663" cy="5861304"/>
            <a:chOff x="1155481" y="498348"/>
            <a:chExt cx="9902663" cy="5861304"/>
          </a:xfrm>
        </p:grpSpPr>
        <p:sp>
          <p:nvSpPr>
            <p:cNvPr id="11" name="Oval 5">
              <a:extLst>
                <a:ext uri="{FF2B5EF4-FFF2-40B4-BE49-F238E27FC236}">
                  <a16:creationId xmlns:a16="http://schemas.microsoft.com/office/drawing/2014/main" id="{7325C43C-72B5-4DC9-B386-90859B58BF0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55481" y="498348"/>
              <a:ext cx="5861304" cy="5861304"/>
            </a:xfrm>
            <a:prstGeom prst="ellipse">
              <a:avLst/>
            </a:prstGeom>
            <a:solidFill>
              <a:schemeClr val="accent1">
                <a:alpha val="55000"/>
              </a:schemeClr>
            </a:solidFill>
            <a:ln>
              <a:noFill/>
            </a:ln>
          </p:spPr>
        </p:sp>
        <p:sp>
          <p:nvSpPr>
            <p:cNvPr id="12" name="Oval 11">
              <a:extLst>
                <a:ext uri="{FF2B5EF4-FFF2-40B4-BE49-F238E27FC236}">
                  <a16:creationId xmlns:a16="http://schemas.microsoft.com/office/drawing/2014/main" id="{C95AD9A4-5AF5-48C4-BC2A-635316433A4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5196840" y="498348"/>
              <a:ext cx="5861304" cy="5861304"/>
            </a:xfrm>
            <a:prstGeom prst="ellipse">
              <a:avLst/>
            </a:prstGeom>
            <a:solidFill>
              <a:schemeClr val="accent1">
                <a:alpha val="55000"/>
              </a:schemeClr>
            </a:solidFill>
            <a:ln>
              <a:noFill/>
            </a:ln>
          </p:spPr>
        </p:sp>
        <p:sp>
          <p:nvSpPr>
            <p:cNvPr id="13" name="Oval 5">
              <a:extLst>
                <a:ext uri="{FF2B5EF4-FFF2-40B4-BE49-F238E27FC236}">
                  <a16:creationId xmlns:a16="http://schemas.microsoft.com/office/drawing/2014/main" id="{AF4A3D62-D56C-4A32-8C75-100D383EC61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3165348" y="498348"/>
              <a:ext cx="5861304" cy="5861304"/>
            </a:xfrm>
            <a:prstGeom prst="ellipse">
              <a:avLst/>
            </a:prstGeom>
            <a:solidFill>
              <a:schemeClr val="accent1">
                <a:alpha val="70000"/>
              </a:schemeClr>
            </a:solidFill>
            <a:ln>
              <a:noFill/>
            </a:ln>
          </p:spPr>
        </p:sp>
      </p:grpSp>
      <p:sp useBgFill="1">
        <p:nvSpPr>
          <p:cNvPr id="15" name="Rectangle 14">
            <a:extLst>
              <a:ext uri="{FF2B5EF4-FFF2-40B4-BE49-F238E27FC236}">
                <a16:creationId xmlns:a16="http://schemas.microsoft.com/office/drawing/2014/main" id="{3E1F47E4-066D-4C27-98C8-B2B2C7BABF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38772"/>
            <a:ext cx="12192000" cy="398045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38200" y="1760505"/>
            <a:ext cx="10515600" cy="935025"/>
          </a:xfrm>
        </p:spPr>
        <p:txBody>
          <a:bodyPr>
            <a:normAutofit/>
          </a:bodyPr>
          <a:lstStyle/>
          <a:p>
            <a:pPr algn="ctr"/>
            <a:r>
              <a:rPr lang="en-US" sz="3200" b="1" i="1" dirty="0">
                <a:solidFill>
                  <a:schemeClr val="tx2"/>
                </a:solidFill>
              </a:rPr>
              <a:t>Stephanie’s role as sponsor</a:t>
            </a:r>
          </a:p>
        </p:txBody>
      </p:sp>
      <p:sp>
        <p:nvSpPr>
          <p:cNvPr id="3" name="Content Placeholder 2"/>
          <p:cNvSpPr>
            <a:spLocks noGrp="1"/>
          </p:cNvSpPr>
          <p:nvPr>
            <p:ph idx="1"/>
          </p:nvPr>
        </p:nvSpPr>
        <p:spPr>
          <a:xfrm>
            <a:off x="2384952" y="3193878"/>
            <a:ext cx="7422096" cy="1928495"/>
          </a:xfrm>
        </p:spPr>
        <p:txBody>
          <a:bodyPr>
            <a:normAutofit fontScale="77500" lnSpcReduction="20000"/>
          </a:bodyPr>
          <a:lstStyle/>
          <a:p>
            <a:pPr marL="0" indent="0">
              <a:buNone/>
            </a:pPr>
            <a:r>
              <a:rPr lang="en-US" sz="1900" b="1" dirty="0">
                <a:solidFill>
                  <a:schemeClr val="tx2"/>
                </a:solidFill>
              </a:rPr>
              <a:t>Stephanie attends the sprint review meeting as the project sponsor</a:t>
            </a:r>
          </a:p>
          <a:p>
            <a:r>
              <a:rPr lang="en-US" sz="1500" dirty="0">
                <a:solidFill>
                  <a:schemeClr val="tx2"/>
                </a:solidFill>
              </a:rPr>
              <a:t>Stephanie is accountable for the internal social media project success</a:t>
            </a:r>
          </a:p>
          <a:p>
            <a:r>
              <a:rPr lang="en-US" sz="1500" dirty="0">
                <a:solidFill>
                  <a:schemeClr val="tx2"/>
                </a:solidFill>
              </a:rPr>
              <a:t>She provides guidance &amp; resources to the project team</a:t>
            </a:r>
          </a:p>
          <a:p>
            <a:r>
              <a:rPr lang="en-US" sz="1500" dirty="0">
                <a:solidFill>
                  <a:schemeClr val="tx2"/>
                </a:solidFill>
              </a:rPr>
              <a:t>Stephanie is accountable in aligning the internal social media project needs with </a:t>
            </a:r>
            <a:r>
              <a:rPr lang="en-US" sz="1500" dirty="0" err="1">
                <a:solidFill>
                  <a:schemeClr val="tx2"/>
                </a:solidFill>
              </a:rPr>
              <a:t>Groupomania’s</a:t>
            </a:r>
            <a:r>
              <a:rPr lang="en-US" sz="1500" dirty="0">
                <a:solidFill>
                  <a:schemeClr val="tx2"/>
                </a:solidFill>
              </a:rPr>
              <a:t> business goal to bring about a significantly positive impact on the overall performance of staffs, create positive employee engagement and boost their overall business performance and loyalty to the organization</a:t>
            </a:r>
          </a:p>
          <a:p>
            <a:r>
              <a:rPr lang="en-US" sz="1500" dirty="0">
                <a:solidFill>
                  <a:schemeClr val="tx2"/>
                </a:solidFill>
              </a:rPr>
              <a:t>Stephanie ensures proper launch &amp; execution of the internal interaction platform </a:t>
            </a:r>
          </a:p>
          <a:p>
            <a:r>
              <a:rPr lang="en-US" sz="1500" dirty="0">
                <a:solidFill>
                  <a:schemeClr val="tx2"/>
                </a:solidFill>
              </a:rPr>
              <a:t>She manages risks &amp; changes while ensuring and maintaining project quality</a:t>
            </a:r>
          </a:p>
        </p:txBody>
      </p:sp>
    </p:spTree>
    <p:extLst>
      <p:ext uri="{BB962C8B-B14F-4D97-AF65-F5344CB8AC3E}">
        <p14:creationId xmlns:p14="http://schemas.microsoft.com/office/powerpoint/2010/main" val="4217432874"/>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5384958C-DA7D-E7D5-DD86-B034C9D0BBD2}"/>
              </a:ext>
            </a:extLst>
          </p:cNvPr>
          <p:cNvPicPr>
            <a:picLocks noGrp="1" noChangeAspect="1"/>
          </p:cNvPicPr>
          <p:nvPr>
            <p:ph idx="1"/>
          </p:nvPr>
        </p:nvPicPr>
        <p:blipFill rotWithShape="1">
          <a:blip r:embed="rId2"/>
          <a:srcRect l="14477" t="11198" r="15323" b="7509"/>
          <a:stretch/>
        </p:blipFill>
        <p:spPr>
          <a:xfrm>
            <a:off x="2222205" y="776177"/>
            <a:ext cx="7655442" cy="4986670"/>
          </a:xfrm>
          <a:prstGeom prst="rect">
            <a:avLst/>
          </a:prstGeom>
        </p:spPr>
      </p:pic>
    </p:spTree>
    <p:extLst>
      <p:ext uri="{BB962C8B-B14F-4D97-AF65-F5344CB8AC3E}">
        <p14:creationId xmlns:p14="http://schemas.microsoft.com/office/powerpoint/2010/main" val="254420507"/>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9" name="Content Placeholder 2">
            <a:extLst>
              <a:ext uri="{FF2B5EF4-FFF2-40B4-BE49-F238E27FC236}">
                <a16:creationId xmlns:a16="http://schemas.microsoft.com/office/drawing/2014/main" id="{F8DD83EB-CFEB-A19E-83C4-D9923EF0BA7F}"/>
              </a:ext>
            </a:extLst>
          </p:cNvPr>
          <p:cNvSpPr>
            <a:spLocks noGrp="1"/>
          </p:cNvSpPr>
          <p:nvPr>
            <p:ph idx="1"/>
          </p:nvPr>
        </p:nvSpPr>
        <p:spPr>
          <a:xfrm>
            <a:off x="4965431" y="2438400"/>
            <a:ext cx="6586489" cy="3785419"/>
          </a:xfrm>
        </p:spPr>
        <p:txBody>
          <a:bodyPr>
            <a:normAutofit/>
          </a:bodyPr>
          <a:lstStyle/>
          <a:p>
            <a:pPr marL="0" indent="0">
              <a:buNone/>
            </a:pPr>
            <a:r>
              <a:rPr lang="en-US" sz="1100" b="1" u="sng"/>
              <a:t>Sprint</a:t>
            </a:r>
          </a:p>
          <a:p>
            <a:pPr marL="0" indent="0">
              <a:buNone/>
            </a:pPr>
            <a:r>
              <a:rPr lang="en-US" sz="1100"/>
              <a:t>Shippable products are realized incrementally after each iteration and a new sprint commences immediately after concluding previous sprint.</a:t>
            </a:r>
          </a:p>
          <a:p>
            <a:pPr marL="0" indent="0">
              <a:buNone/>
            </a:pPr>
            <a:r>
              <a:rPr lang="en-US" sz="1100" b="1" u="sng"/>
              <a:t>Sprint planning</a:t>
            </a:r>
          </a:p>
          <a:p>
            <a:pPr marL="0" indent="0">
              <a:buNone/>
            </a:pPr>
            <a:r>
              <a:rPr lang="en-US" sz="1100"/>
              <a:t>The sprint planning session is the gateway to the sprint event. Tasks to be worked on are laid out collaboratively amongst the project team which is facilitated by Stephanie, the product owner.</a:t>
            </a:r>
          </a:p>
          <a:p>
            <a:pPr marL="0" indent="0">
              <a:buNone/>
            </a:pPr>
            <a:r>
              <a:rPr lang="en-US" sz="1100" b="1" u="sng"/>
              <a:t>Daily scrum </a:t>
            </a:r>
          </a:p>
          <a:p>
            <a:pPr marL="0" indent="0">
              <a:buNone/>
            </a:pPr>
            <a:r>
              <a:rPr lang="en-US" sz="1100"/>
              <a:t>It is a 15mins daily event that takes place during the current sprint to discuss previous day tasks achieved, tickets to be worked on today and to discuss any blockers to inspect progress towards the sprint goal.</a:t>
            </a:r>
          </a:p>
          <a:p>
            <a:pPr marL="0" indent="0">
              <a:buNone/>
            </a:pPr>
            <a:r>
              <a:rPr lang="en-US" sz="1100" b="1" u="sng"/>
              <a:t>Sprint review</a:t>
            </a:r>
          </a:p>
          <a:p>
            <a:pPr marL="0" indent="0">
              <a:buNone/>
            </a:pPr>
            <a:r>
              <a:rPr lang="en-US" sz="1100"/>
              <a:t>This is to inspect outcome of the sprint and discuss future adaptation. The team present the outcome of the sprint to key stakeholder and progress towards achieving the product goal.</a:t>
            </a:r>
          </a:p>
          <a:p>
            <a:pPr marL="0" indent="0">
              <a:buNone/>
            </a:pPr>
            <a:r>
              <a:rPr lang="en-US" sz="1100" b="1" u="sng"/>
              <a:t>Sprint retrospective</a:t>
            </a:r>
          </a:p>
          <a:p>
            <a:pPr marL="0" indent="0">
              <a:buNone/>
            </a:pPr>
            <a:r>
              <a:rPr lang="en-US" sz="1100"/>
              <a:t>The purpose is to plan for effectiveness and quality. The team inspects how the sprint went with regards to collaboration, tools used, processes and definition of done. They discuss what went well, what didn’t go well during the sprint and ways to improve in the next sprint.</a:t>
            </a:r>
          </a:p>
          <a:p>
            <a:pPr marL="0" indent="0">
              <a:buNone/>
            </a:pPr>
            <a:endParaRPr lang="en-GB" sz="1100"/>
          </a:p>
        </p:txBody>
      </p:sp>
      <p:pic>
        <p:nvPicPr>
          <p:cNvPr id="5" name="Picture 4" descr="Large skydiving group mid-air">
            <a:extLst>
              <a:ext uri="{FF2B5EF4-FFF2-40B4-BE49-F238E27FC236}">
                <a16:creationId xmlns:a16="http://schemas.microsoft.com/office/drawing/2014/main" id="{C7760CE2-96BF-6F97-5ED9-73C7F614DD79}"/>
              </a:ext>
            </a:extLst>
          </p:cNvPr>
          <p:cNvPicPr>
            <a:picLocks noChangeAspect="1"/>
          </p:cNvPicPr>
          <p:nvPr/>
        </p:nvPicPr>
        <p:blipFill rotWithShape="1">
          <a:blip r:embed="rId2"/>
          <a:srcRect l="28109" r="26941"/>
          <a:stretch/>
        </p:blipFill>
        <p:spPr>
          <a:xfrm>
            <a:off x="20" y="10"/>
            <a:ext cx="4635571" cy="6857990"/>
          </a:xfrm>
          <a:prstGeom prst="rect">
            <a:avLst/>
          </a:prstGeom>
          <a:effectLst/>
        </p:spPr>
      </p:pic>
      <p:cxnSp>
        <p:nvCxnSpPr>
          <p:cNvPr id="40" name="Straight Connector 8">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E9AE4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564779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9">
            <a:extLst>
              <a:ext uri="{FF2B5EF4-FFF2-40B4-BE49-F238E27FC236}">
                <a16:creationId xmlns:a16="http://schemas.microsoft.com/office/drawing/2014/main" id="{92CC4BDB-5B81-4023-B967-7DF04BC133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B8DD89FA-A49E-7B03-3133-781BB7BACD6E}"/>
              </a:ext>
            </a:extLst>
          </p:cNvPr>
          <p:cNvPicPr>
            <a:picLocks noGrp="1" noChangeAspect="1"/>
          </p:cNvPicPr>
          <p:nvPr>
            <p:ph idx="1"/>
          </p:nvPr>
        </p:nvPicPr>
        <p:blipFill rotWithShape="1">
          <a:blip r:embed="rId2"/>
          <a:srcRect l="2529" t="11059" r="6" b="6151"/>
          <a:stretch/>
        </p:blipFill>
        <p:spPr>
          <a:xfrm>
            <a:off x="308344" y="680484"/>
            <a:ext cx="11882929" cy="5677786"/>
          </a:xfrm>
          <a:custGeom>
            <a:avLst/>
            <a:gdLst/>
            <a:ahLst/>
            <a:cxnLst/>
            <a:rect l="l" t="t" r="r" b="b"/>
            <a:pathLst>
              <a:path w="12191271" h="6850048">
                <a:moveTo>
                  <a:pt x="636938" y="0"/>
                </a:moveTo>
                <a:lnTo>
                  <a:pt x="12191271" y="0"/>
                </a:lnTo>
                <a:lnTo>
                  <a:pt x="12191271" y="34"/>
                </a:lnTo>
                <a:lnTo>
                  <a:pt x="12188836" y="26696"/>
                </a:lnTo>
                <a:cubicBezTo>
                  <a:pt x="12159738" y="43228"/>
                  <a:pt x="12151834" y="118002"/>
                  <a:pt x="12131136" y="168244"/>
                </a:cubicBezTo>
                <a:cubicBezTo>
                  <a:pt x="12124808" y="199505"/>
                  <a:pt x="12149886" y="254732"/>
                  <a:pt x="12134482" y="260696"/>
                </a:cubicBezTo>
                <a:cubicBezTo>
                  <a:pt x="12141738" y="278745"/>
                  <a:pt x="12126232" y="287417"/>
                  <a:pt x="12123358" y="303160"/>
                </a:cubicBezTo>
                <a:cubicBezTo>
                  <a:pt x="12127622" y="318147"/>
                  <a:pt x="12122174" y="322795"/>
                  <a:pt x="12119930" y="334153"/>
                </a:cubicBezTo>
                <a:cubicBezTo>
                  <a:pt x="12122824" y="340739"/>
                  <a:pt x="12121652" y="350621"/>
                  <a:pt x="12117292" y="352523"/>
                </a:cubicBezTo>
                <a:cubicBezTo>
                  <a:pt x="12108502" y="344302"/>
                  <a:pt x="12109672" y="380554"/>
                  <a:pt x="12103022" y="380764"/>
                </a:cubicBezTo>
                <a:cubicBezTo>
                  <a:pt x="12099682" y="400323"/>
                  <a:pt x="12099092" y="490383"/>
                  <a:pt x="12087384" y="501357"/>
                </a:cubicBezTo>
                <a:cubicBezTo>
                  <a:pt x="12078470" y="540103"/>
                  <a:pt x="12088892" y="604695"/>
                  <a:pt x="12086884" y="621818"/>
                </a:cubicBezTo>
                <a:cubicBezTo>
                  <a:pt x="12103872" y="645808"/>
                  <a:pt x="12046274" y="710838"/>
                  <a:pt x="12037912" y="783603"/>
                </a:cubicBezTo>
                <a:cubicBezTo>
                  <a:pt x="12038728" y="794128"/>
                  <a:pt x="12038178" y="799388"/>
                  <a:pt x="12033652" y="800460"/>
                </a:cubicBezTo>
                <a:cubicBezTo>
                  <a:pt x="12030680" y="822866"/>
                  <a:pt x="12018000" y="839465"/>
                  <a:pt x="12021616" y="857543"/>
                </a:cubicBezTo>
                <a:cubicBezTo>
                  <a:pt x="12012916" y="850673"/>
                  <a:pt x="12020790" y="891755"/>
                  <a:pt x="12011726" y="892266"/>
                </a:cubicBezTo>
                <a:cubicBezTo>
                  <a:pt x="12007210" y="905052"/>
                  <a:pt x="11997872" y="927582"/>
                  <a:pt x="11994512" y="934260"/>
                </a:cubicBezTo>
                <a:lnTo>
                  <a:pt x="11991560" y="932336"/>
                </a:lnTo>
                <a:lnTo>
                  <a:pt x="11990514" y="940487"/>
                </a:lnTo>
                <a:lnTo>
                  <a:pt x="11988602" y="958836"/>
                </a:lnTo>
                <a:cubicBezTo>
                  <a:pt x="11985966" y="966456"/>
                  <a:pt x="11975758" y="977088"/>
                  <a:pt x="11974700" y="986207"/>
                </a:cubicBezTo>
                <a:cubicBezTo>
                  <a:pt x="11970938" y="1004735"/>
                  <a:pt x="11977876" y="1007075"/>
                  <a:pt x="11982258" y="1013556"/>
                </a:cubicBezTo>
                <a:cubicBezTo>
                  <a:pt x="11981214" y="1026451"/>
                  <a:pt x="11971950" y="1050442"/>
                  <a:pt x="11968448" y="1063580"/>
                </a:cubicBezTo>
                <a:cubicBezTo>
                  <a:pt x="11964708" y="1069989"/>
                  <a:pt x="11969836" y="1093522"/>
                  <a:pt x="11961240" y="1092388"/>
                </a:cubicBezTo>
                <a:cubicBezTo>
                  <a:pt x="11960426" y="1105603"/>
                  <a:pt x="11958786" y="1112923"/>
                  <a:pt x="11957400" y="1120089"/>
                </a:cubicBezTo>
                <a:lnTo>
                  <a:pt x="11952458" y="1136369"/>
                </a:lnTo>
                <a:cubicBezTo>
                  <a:pt x="11950090" y="1140925"/>
                  <a:pt x="11948538" y="1146011"/>
                  <a:pt x="11948726" y="1152132"/>
                </a:cubicBezTo>
                <a:lnTo>
                  <a:pt x="11949742" y="1158140"/>
                </a:lnTo>
                <a:lnTo>
                  <a:pt x="11948154" y="1158608"/>
                </a:lnTo>
                <a:cubicBezTo>
                  <a:pt x="11945686" y="1158803"/>
                  <a:pt x="11928734" y="1161056"/>
                  <a:pt x="11927260" y="1180442"/>
                </a:cubicBezTo>
                <a:cubicBezTo>
                  <a:pt x="11921496" y="1192709"/>
                  <a:pt x="11919204" y="1203402"/>
                  <a:pt x="11915994" y="1221353"/>
                </a:cubicBezTo>
                <a:cubicBezTo>
                  <a:pt x="11915516" y="1232713"/>
                  <a:pt x="11926308" y="1235102"/>
                  <a:pt x="11924388" y="1248604"/>
                </a:cubicBezTo>
                <a:cubicBezTo>
                  <a:pt x="11911346" y="1301115"/>
                  <a:pt x="11929638" y="1279167"/>
                  <a:pt x="11916648" y="1307095"/>
                </a:cubicBezTo>
                <a:cubicBezTo>
                  <a:pt x="11915436" y="1312439"/>
                  <a:pt x="11915606" y="1317191"/>
                  <a:pt x="11916360" y="1321583"/>
                </a:cubicBezTo>
                <a:lnTo>
                  <a:pt x="11918132" y="1328373"/>
                </a:lnTo>
                <a:lnTo>
                  <a:pt x="11911374" y="1349635"/>
                </a:lnTo>
                <a:cubicBezTo>
                  <a:pt x="11908688" y="1360345"/>
                  <a:pt x="11906470" y="1371840"/>
                  <a:pt x="11904778" y="1383852"/>
                </a:cubicBezTo>
                <a:cubicBezTo>
                  <a:pt x="11907652" y="1387748"/>
                  <a:pt x="11902226" y="1395665"/>
                  <a:pt x="11900890" y="1399838"/>
                </a:cubicBezTo>
                <a:cubicBezTo>
                  <a:pt x="11902940" y="1400643"/>
                  <a:pt x="11902928" y="1410976"/>
                  <a:pt x="11900874" y="1413889"/>
                </a:cubicBezTo>
                <a:cubicBezTo>
                  <a:pt x="11886092" y="1485537"/>
                  <a:pt x="11909474" y="1450776"/>
                  <a:pt x="11893500" y="1491153"/>
                </a:cubicBezTo>
                <a:cubicBezTo>
                  <a:pt x="11892154" y="1498399"/>
                  <a:pt x="11892622" y="1504376"/>
                  <a:pt x="11893858" y="1509677"/>
                </a:cubicBezTo>
                <a:lnTo>
                  <a:pt x="11897264" y="1519651"/>
                </a:lnTo>
                <a:lnTo>
                  <a:pt x="11895090" y="1525679"/>
                </a:lnTo>
                <a:cubicBezTo>
                  <a:pt x="11892484" y="1550498"/>
                  <a:pt x="11896104" y="1559433"/>
                  <a:pt x="11890274" y="1572282"/>
                </a:cubicBezTo>
                <a:cubicBezTo>
                  <a:pt x="11897250" y="1597020"/>
                  <a:pt x="11889764" y="1586796"/>
                  <a:pt x="11886744" y="1602539"/>
                </a:cubicBezTo>
                <a:cubicBezTo>
                  <a:pt x="11883642" y="1614697"/>
                  <a:pt x="11882502" y="1589859"/>
                  <a:pt x="11880728" y="1602238"/>
                </a:cubicBezTo>
                <a:cubicBezTo>
                  <a:pt x="11881720" y="1616707"/>
                  <a:pt x="11874476" y="1613372"/>
                  <a:pt x="11875940" y="1628576"/>
                </a:cubicBezTo>
                <a:cubicBezTo>
                  <a:pt x="11881788" y="1627172"/>
                  <a:pt x="11872080" y="1656092"/>
                  <a:pt x="11876794" y="1658841"/>
                </a:cubicBezTo>
                <a:lnTo>
                  <a:pt x="11876694" y="1659046"/>
                </a:lnTo>
                <a:cubicBezTo>
                  <a:pt x="11866634" y="1667627"/>
                  <a:pt x="11851866" y="1763404"/>
                  <a:pt x="11841806" y="1771984"/>
                </a:cubicBezTo>
                <a:cubicBezTo>
                  <a:pt x="11810410" y="1824881"/>
                  <a:pt x="11780100" y="1952023"/>
                  <a:pt x="11765636" y="2016516"/>
                </a:cubicBezTo>
                <a:cubicBezTo>
                  <a:pt x="11751172" y="2081009"/>
                  <a:pt x="11756430" y="2114985"/>
                  <a:pt x="11755018" y="2158942"/>
                </a:cubicBezTo>
                <a:lnTo>
                  <a:pt x="11756288" y="2240371"/>
                </a:lnTo>
                <a:lnTo>
                  <a:pt x="11751858" y="2253578"/>
                </a:lnTo>
                <a:cubicBezTo>
                  <a:pt x="11750642" y="2255242"/>
                  <a:pt x="11750294" y="2257858"/>
                  <a:pt x="11752262" y="2273603"/>
                </a:cubicBezTo>
                <a:cubicBezTo>
                  <a:pt x="11740738" y="2308149"/>
                  <a:pt x="11737736" y="2368195"/>
                  <a:pt x="11722998" y="2393147"/>
                </a:cubicBezTo>
                <a:cubicBezTo>
                  <a:pt x="11727870" y="2391170"/>
                  <a:pt x="11729790" y="2408227"/>
                  <a:pt x="11726462" y="2418325"/>
                </a:cubicBezTo>
                <a:cubicBezTo>
                  <a:pt x="11745428" y="2412080"/>
                  <a:pt x="11706204" y="2455637"/>
                  <a:pt x="11717312" y="2469703"/>
                </a:cubicBezTo>
                <a:cubicBezTo>
                  <a:pt x="11706060" y="2466046"/>
                  <a:pt x="11682162" y="2507996"/>
                  <a:pt x="11689052" y="2534428"/>
                </a:cubicBezTo>
                <a:cubicBezTo>
                  <a:pt x="11683298" y="2568704"/>
                  <a:pt x="11671550" y="2590146"/>
                  <a:pt x="11671572" y="2628315"/>
                </a:cubicBezTo>
                <a:cubicBezTo>
                  <a:pt x="11669958" y="2628904"/>
                  <a:pt x="11668516" y="2630315"/>
                  <a:pt x="11667202" y="2632291"/>
                </a:cubicBezTo>
                <a:lnTo>
                  <a:pt x="11663792" y="2639275"/>
                </a:lnTo>
                <a:lnTo>
                  <a:pt x="11663828" y="2640882"/>
                </a:lnTo>
                <a:cubicBezTo>
                  <a:pt x="11663260" y="2646928"/>
                  <a:pt x="11662318" y="2649787"/>
                  <a:pt x="11661216" y="2651232"/>
                </a:cubicBezTo>
                <a:lnTo>
                  <a:pt x="11659736" y="2651998"/>
                </a:lnTo>
                <a:lnTo>
                  <a:pt x="11657658" y="2658628"/>
                </a:lnTo>
                <a:lnTo>
                  <a:pt x="11652798" y="2670425"/>
                </a:lnTo>
                <a:lnTo>
                  <a:pt x="11652608" y="2673819"/>
                </a:lnTo>
                <a:lnTo>
                  <a:pt x="11646398" y="2693461"/>
                </a:lnTo>
                <a:lnTo>
                  <a:pt x="11646654" y="2694295"/>
                </a:lnTo>
                <a:cubicBezTo>
                  <a:pt x="11647086" y="2696613"/>
                  <a:pt x="11647138" y="2699170"/>
                  <a:pt x="11646396" y="2702293"/>
                </a:cubicBezTo>
                <a:cubicBezTo>
                  <a:pt x="11652536" y="2705759"/>
                  <a:pt x="11647852" y="2707391"/>
                  <a:pt x="11645122" y="2716295"/>
                </a:cubicBezTo>
                <a:cubicBezTo>
                  <a:pt x="11654048" y="2723663"/>
                  <a:pt x="11643268" y="2743972"/>
                  <a:pt x="11646406" y="2755554"/>
                </a:cubicBezTo>
                <a:cubicBezTo>
                  <a:pt x="11644200" y="2761932"/>
                  <a:pt x="11642026" y="2768809"/>
                  <a:pt x="11639970" y="2776095"/>
                </a:cubicBezTo>
                <a:lnTo>
                  <a:pt x="11638858" y="2780546"/>
                </a:lnTo>
                <a:lnTo>
                  <a:pt x="11638912" y="2780766"/>
                </a:lnTo>
                <a:cubicBezTo>
                  <a:pt x="11638832" y="2782014"/>
                  <a:pt x="11638528" y="2783583"/>
                  <a:pt x="11637890" y="2785722"/>
                </a:cubicBezTo>
                <a:lnTo>
                  <a:pt x="11636832" y="2788662"/>
                </a:lnTo>
                <a:lnTo>
                  <a:pt x="11634674" y="2797295"/>
                </a:lnTo>
                <a:lnTo>
                  <a:pt x="11634434" y="2801139"/>
                </a:lnTo>
                <a:cubicBezTo>
                  <a:pt x="11635286" y="2816294"/>
                  <a:pt x="11647702" y="2823339"/>
                  <a:pt x="11638528" y="2839295"/>
                </a:cubicBezTo>
                <a:cubicBezTo>
                  <a:pt x="11636094" y="2865138"/>
                  <a:pt x="11641034" y="2884181"/>
                  <a:pt x="11634070" y="2906237"/>
                </a:cubicBezTo>
                <a:cubicBezTo>
                  <a:pt x="11631818" y="2930445"/>
                  <a:pt x="11632514" y="2952380"/>
                  <a:pt x="11628506" y="2972091"/>
                </a:cubicBezTo>
                <a:cubicBezTo>
                  <a:pt x="11629844" y="2981191"/>
                  <a:pt x="11625508" y="2988486"/>
                  <a:pt x="11625932" y="2995729"/>
                </a:cubicBezTo>
                <a:cubicBezTo>
                  <a:pt x="11626358" y="3002972"/>
                  <a:pt x="11636102" y="3002605"/>
                  <a:pt x="11631060" y="3015551"/>
                </a:cubicBezTo>
                <a:cubicBezTo>
                  <a:pt x="11639036" y="3026970"/>
                  <a:pt x="11634852" y="3046550"/>
                  <a:pt x="11634862" y="3052653"/>
                </a:cubicBezTo>
                <a:lnTo>
                  <a:pt x="11638472" y="3085161"/>
                </a:lnTo>
                <a:lnTo>
                  <a:pt x="11617590" y="3113393"/>
                </a:lnTo>
                <a:cubicBezTo>
                  <a:pt x="11621846" y="3121866"/>
                  <a:pt x="11613122" y="3148828"/>
                  <a:pt x="11622718" y="3149063"/>
                </a:cubicBezTo>
                <a:cubicBezTo>
                  <a:pt x="11620874" y="3159401"/>
                  <a:pt x="11616380" y="3164407"/>
                  <a:pt x="11622820" y="3163072"/>
                </a:cubicBezTo>
                <a:cubicBezTo>
                  <a:pt x="11622276" y="3170605"/>
                  <a:pt x="11620826" y="3184783"/>
                  <a:pt x="11619438" y="3194257"/>
                </a:cubicBezTo>
                <a:lnTo>
                  <a:pt x="11614494" y="3219915"/>
                </a:lnTo>
                <a:lnTo>
                  <a:pt x="11613098" y="3221731"/>
                </a:lnTo>
                <a:cubicBezTo>
                  <a:pt x="11612634" y="3224213"/>
                  <a:pt x="11612392" y="3231115"/>
                  <a:pt x="11611708" y="3234801"/>
                </a:cubicBezTo>
                <a:lnTo>
                  <a:pt x="11609006" y="3243851"/>
                </a:lnTo>
                <a:cubicBezTo>
                  <a:pt x="11607894" y="3246676"/>
                  <a:pt x="11606598" y="3249062"/>
                  <a:pt x="11605054" y="3250812"/>
                </a:cubicBezTo>
                <a:cubicBezTo>
                  <a:pt x="11608816" y="3286401"/>
                  <a:pt x="11599242" y="3315146"/>
                  <a:pt x="11596882" y="3351401"/>
                </a:cubicBezTo>
                <a:cubicBezTo>
                  <a:pt x="11606320" y="3370932"/>
                  <a:pt x="11574486" y="3407777"/>
                  <a:pt x="11562942" y="3412738"/>
                </a:cubicBezTo>
                <a:cubicBezTo>
                  <a:pt x="11558508" y="3443835"/>
                  <a:pt x="11567878" y="3479425"/>
                  <a:pt x="11562930" y="3515212"/>
                </a:cubicBezTo>
                <a:lnTo>
                  <a:pt x="11545452" y="3647527"/>
                </a:lnTo>
                <a:cubicBezTo>
                  <a:pt x="11538634" y="3726778"/>
                  <a:pt x="11536610" y="3789073"/>
                  <a:pt x="11537114" y="3864465"/>
                </a:cubicBezTo>
                <a:cubicBezTo>
                  <a:pt x="11537618" y="3939858"/>
                  <a:pt x="11535598" y="4034053"/>
                  <a:pt x="11548476" y="4099881"/>
                </a:cubicBezTo>
                <a:lnTo>
                  <a:pt x="11552432" y="4165133"/>
                </a:lnTo>
                <a:lnTo>
                  <a:pt x="11552732" y="4173457"/>
                </a:lnTo>
                <a:cubicBezTo>
                  <a:pt x="11546540" y="4200651"/>
                  <a:pt x="11557802" y="4228513"/>
                  <a:pt x="11553200" y="4250383"/>
                </a:cubicBezTo>
                <a:cubicBezTo>
                  <a:pt x="11552922" y="4256452"/>
                  <a:pt x="11553192" y="4261667"/>
                  <a:pt x="11553798" y="4266324"/>
                </a:cubicBezTo>
                <a:lnTo>
                  <a:pt x="11556298" y="4278290"/>
                </a:lnTo>
                <a:lnTo>
                  <a:pt x="11558608" y="4279552"/>
                </a:lnTo>
                <a:lnTo>
                  <a:pt x="11559256" y="4288041"/>
                </a:lnTo>
                <a:lnTo>
                  <a:pt x="11559842" y="4289935"/>
                </a:lnTo>
                <a:cubicBezTo>
                  <a:pt x="11559766" y="4297619"/>
                  <a:pt x="11558376" y="4321255"/>
                  <a:pt x="11558794" y="4334153"/>
                </a:cubicBezTo>
                <a:cubicBezTo>
                  <a:pt x="11561310" y="4357137"/>
                  <a:pt x="11552162" y="4349289"/>
                  <a:pt x="11562346" y="4367326"/>
                </a:cubicBezTo>
                <a:cubicBezTo>
                  <a:pt x="11559750" y="4411719"/>
                  <a:pt x="11572402" y="4426587"/>
                  <a:pt x="11564954" y="4468612"/>
                </a:cubicBezTo>
                <a:cubicBezTo>
                  <a:pt x="11563988" y="4505670"/>
                  <a:pt x="11581512" y="4533280"/>
                  <a:pt x="11580786" y="4546196"/>
                </a:cubicBezTo>
                <a:cubicBezTo>
                  <a:pt x="11581754" y="4580683"/>
                  <a:pt x="11563866" y="4624484"/>
                  <a:pt x="11563432" y="4665534"/>
                </a:cubicBezTo>
                <a:cubicBezTo>
                  <a:pt x="11565794" y="4700759"/>
                  <a:pt x="11560190" y="4735452"/>
                  <a:pt x="11568406" y="4764690"/>
                </a:cubicBezTo>
                <a:cubicBezTo>
                  <a:pt x="11567130" y="4767647"/>
                  <a:pt x="11566180" y="4770968"/>
                  <a:pt x="11565462" y="4774527"/>
                </a:cubicBezTo>
                <a:lnTo>
                  <a:pt x="11564000" y="4785178"/>
                </a:lnTo>
                <a:lnTo>
                  <a:pt x="11564328" y="4798347"/>
                </a:lnTo>
                <a:lnTo>
                  <a:pt x="11563206" y="4801234"/>
                </a:lnTo>
                <a:lnTo>
                  <a:pt x="11561136" y="4826142"/>
                </a:lnTo>
                <a:lnTo>
                  <a:pt x="11561700" y="4829040"/>
                </a:lnTo>
                <a:lnTo>
                  <a:pt x="11560522" y="4853748"/>
                </a:lnTo>
                <a:lnTo>
                  <a:pt x="11560924" y="4853991"/>
                </a:lnTo>
                <a:cubicBezTo>
                  <a:pt x="11561796" y="4855098"/>
                  <a:pt x="11562390" y="4856978"/>
                  <a:pt x="11562416" y="4860528"/>
                </a:cubicBezTo>
                <a:cubicBezTo>
                  <a:pt x="11568496" y="4853650"/>
                  <a:pt x="11564776" y="4862172"/>
                  <a:pt x="11564316" y="4873245"/>
                </a:cubicBezTo>
                <a:lnTo>
                  <a:pt x="11572682" y="4927107"/>
                </a:lnTo>
                <a:lnTo>
                  <a:pt x="11572672" y="4932248"/>
                </a:lnTo>
                <a:cubicBezTo>
                  <a:pt x="11572704" y="4932275"/>
                  <a:pt x="11572734" y="4932305"/>
                  <a:pt x="11572766" y="4932333"/>
                </a:cubicBezTo>
                <a:cubicBezTo>
                  <a:pt x="11572964" y="4933414"/>
                  <a:pt x="11573036" y="4935090"/>
                  <a:pt x="11572942" y="4937721"/>
                </a:cubicBezTo>
                <a:lnTo>
                  <a:pt x="11577402" y="4975055"/>
                </a:lnTo>
                <a:cubicBezTo>
                  <a:pt x="11574168" y="4991322"/>
                  <a:pt x="11579054" y="4994280"/>
                  <a:pt x="11580860" y="5016279"/>
                </a:cubicBezTo>
                <a:cubicBezTo>
                  <a:pt x="11577794" y="5025639"/>
                  <a:pt x="11578930" y="5033009"/>
                  <a:pt x="11581396" y="5040153"/>
                </a:cubicBezTo>
                <a:cubicBezTo>
                  <a:pt x="11580034" y="5061698"/>
                  <a:pt x="11583522" y="5081146"/>
                  <a:pt x="11584442" y="5105259"/>
                </a:cubicBezTo>
                <a:cubicBezTo>
                  <a:pt x="11580512" y="5131545"/>
                  <a:pt x="11587750" y="5144617"/>
                  <a:pt x="11588702" y="5170388"/>
                </a:cubicBezTo>
                <a:cubicBezTo>
                  <a:pt x="11581846" y="5193034"/>
                  <a:pt x="11594798" y="5188571"/>
                  <a:pt x="11597568" y="5201681"/>
                </a:cubicBezTo>
                <a:lnTo>
                  <a:pt x="11596842" y="5215195"/>
                </a:lnTo>
                <a:lnTo>
                  <a:pt x="11596192" y="5218814"/>
                </a:lnTo>
                <a:cubicBezTo>
                  <a:pt x="11595848" y="5221331"/>
                  <a:pt x="11595754" y="5223032"/>
                  <a:pt x="11595836" y="5224243"/>
                </a:cubicBezTo>
                <a:lnTo>
                  <a:pt x="11595408" y="5229443"/>
                </a:lnTo>
                <a:cubicBezTo>
                  <a:pt x="11594346" y="5237912"/>
                  <a:pt x="11593122" y="5246108"/>
                  <a:pt x="11591796" y="5253878"/>
                </a:cubicBezTo>
                <a:cubicBezTo>
                  <a:pt x="11596328" y="5261714"/>
                  <a:pt x="11588472" y="5289750"/>
                  <a:pt x="11598078" y="5288650"/>
                </a:cubicBezTo>
                <a:cubicBezTo>
                  <a:pt x="11596572" y="5299191"/>
                  <a:pt x="11592238" y="5304794"/>
                  <a:pt x="11598640" y="5302571"/>
                </a:cubicBezTo>
                <a:cubicBezTo>
                  <a:pt x="11598320" y="5306080"/>
                  <a:pt x="11598696" y="5308372"/>
                  <a:pt x="11599412" y="5310113"/>
                </a:cubicBezTo>
                <a:lnTo>
                  <a:pt x="11599768" y="5310652"/>
                </a:lnTo>
                <a:lnTo>
                  <a:pt x="11593310" y="5352392"/>
                </a:lnTo>
                <a:lnTo>
                  <a:pt x="11592144" y="5360280"/>
                </a:lnTo>
                <a:lnTo>
                  <a:pt x="11589598" y="5374040"/>
                </a:lnTo>
                <a:lnTo>
                  <a:pt x="11589840" y="5375477"/>
                </a:lnTo>
                <a:lnTo>
                  <a:pt x="11587428" y="5384856"/>
                </a:lnTo>
                <a:cubicBezTo>
                  <a:pt x="11586404" y="5387820"/>
                  <a:pt x="11585186" y="5390375"/>
                  <a:pt x="11583696" y="5392331"/>
                </a:cubicBezTo>
                <a:cubicBezTo>
                  <a:pt x="11588614" y="5427214"/>
                  <a:pt x="11579964" y="5457140"/>
                  <a:pt x="11578774" y="5493537"/>
                </a:cubicBezTo>
                <a:cubicBezTo>
                  <a:pt x="11574386" y="5533576"/>
                  <a:pt x="11562428" y="5590359"/>
                  <a:pt x="11557362" y="5632561"/>
                </a:cubicBezTo>
                <a:lnTo>
                  <a:pt x="11548380" y="5746753"/>
                </a:lnTo>
                <a:cubicBezTo>
                  <a:pt x="11556238" y="5772089"/>
                  <a:pt x="11550878" y="5798350"/>
                  <a:pt x="11551024" y="5822826"/>
                </a:cubicBezTo>
                <a:cubicBezTo>
                  <a:pt x="11542796" y="5814291"/>
                  <a:pt x="11553924" y="5853157"/>
                  <a:pt x="11544052" y="5852276"/>
                </a:cubicBezTo>
                <a:cubicBezTo>
                  <a:pt x="11544390" y="5856758"/>
                  <a:pt x="11545032" y="5861128"/>
                  <a:pt x="11545748" y="5865520"/>
                </a:cubicBezTo>
                <a:lnTo>
                  <a:pt x="11546116" y="5867822"/>
                </a:lnTo>
                <a:lnTo>
                  <a:pt x="11545906" y="5876651"/>
                </a:lnTo>
                <a:lnTo>
                  <a:pt x="11547962" y="5879618"/>
                </a:lnTo>
                <a:lnTo>
                  <a:pt x="11549160" y="5893249"/>
                </a:lnTo>
                <a:cubicBezTo>
                  <a:pt x="11549282" y="5898280"/>
                  <a:pt x="11549030" y="5903609"/>
                  <a:pt x="11548180" y="5909369"/>
                </a:cubicBezTo>
                <a:cubicBezTo>
                  <a:pt x="11541720" y="5927436"/>
                  <a:pt x="11549640" y="5963239"/>
                  <a:pt x="11541162" y="5985355"/>
                </a:cubicBezTo>
                <a:cubicBezTo>
                  <a:pt x="11538794" y="5993983"/>
                  <a:pt x="11531140" y="6003419"/>
                  <a:pt x="11533408" y="6010880"/>
                </a:cubicBezTo>
                <a:cubicBezTo>
                  <a:pt x="11533384" y="6032967"/>
                  <a:pt x="11540672" y="6093692"/>
                  <a:pt x="11541022" y="6117880"/>
                </a:cubicBezTo>
                <a:cubicBezTo>
                  <a:pt x="11536010" y="6127417"/>
                  <a:pt x="11542236" y="6147591"/>
                  <a:pt x="11540416" y="6176296"/>
                </a:cubicBezTo>
                <a:cubicBezTo>
                  <a:pt x="11533696" y="6193575"/>
                  <a:pt x="11520672" y="6223706"/>
                  <a:pt x="11515330" y="6241549"/>
                </a:cubicBezTo>
                <a:cubicBezTo>
                  <a:pt x="11509988" y="6259393"/>
                  <a:pt x="11506830" y="6256209"/>
                  <a:pt x="11508360" y="6283356"/>
                </a:cubicBezTo>
                <a:cubicBezTo>
                  <a:pt x="11496758" y="6317094"/>
                  <a:pt x="11506504" y="6340085"/>
                  <a:pt x="11502164" y="6370897"/>
                </a:cubicBezTo>
                <a:cubicBezTo>
                  <a:pt x="11498220" y="6406078"/>
                  <a:pt x="11505228" y="6378276"/>
                  <a:pt x="11493420" y="6419907"/>
                </a:cubicBezTo>
                <a:cubicBezTo>
                  <a:pt x="11496498" y="6425815"/>
                  <a:pt x="11498672" y="6444204"/>
                  <a:pt x="11496258" y="6453162"/>
                </a:cubicBezTo>
                <a:cubicBezTo>
                  <a:pt x="11496982" y="6471523"/>
                  <a:pt x="11512650" y="6498528"/>
                  <a:pt x="11512334" y="6514298"/>
                </a:cubicBezTo>
                <a:cubicBezTo>
                  <a:pt x="11512200" y="6527176"/>
                  <a:pt x="11507906" y="6505466"/>
                  <a:pt x="11506458" y="6519308"/>
                </a:cubicBezTo>
                <a:cubicBezTo>
                  <a:pt x="11505546" y="6536357"/>
                  <a:pt x="11496970" y="6533583"/>
                  <a:pt x="11506912" y="6550074"/>
                </a:cubicBezTo>
                <a:cubicBezTo>
                  <a:pt x="11502902" y="6566946"/>
                  <a:pt x="11507560" y="6571936"/>
                  <a:pt x="11508214" y="6596919"/>
                </a:cubicBezTo>
                <a:cubicBezTo>
                  <a:pt x="11504722" y="6606203"/>
                  <a:pt x="11505462" y="6614758"/>
                  <a:pt x="11507524" y="6623534"/>
                </a:cubicBezTo>
                <a:cubicBezTo>
                  <a:pt x="11505086" y="6646907"/>
                  <a:pt x="11507528" y="6669655"/>
                  <a:pt x="11507206" y="6696669"/>
                </a:cubicBezTo>
                <a:cubicBezTo>
                  <a:pt x="11501998" y="6724388"/>
                  <a:pt x="11508454" y="6741397"/>
                  <a:pt x="11508078" y="6770256"/>
                </a:cubicBezTo>
                <a:cubicBezTo>
                  <a:pt x="11509260" y="6790406"/>
                  <a:pt x="11512798" y="6819910"/>
                  <a:pt x="11515012" y="6840678"/>
                </a:cubicBezTo>
                <a:lnTo>
                  <a:pt x="11515906" y="6850048"/>
                </a:lnTo>
                <a:lnTo>
                  <a:pt x="0" y="6850048"/>
                </a:lnTo>
                <a:lnTo>
                  <a:pt x="0" y="6150255"/>
                </a:lnTo>
                <a:lnTo>
                  <a:pt x="17548" y="6079421"/>
                </a:lnTo>
                <a:cubicBezTo>
                  <a:pt x="24104" y="6016456"/>
                  <a:pt x="27371" y="6035306"/>
                  <a:pt x="27043" y="5985942"/>
                </a:cubicBezTo>
                <a:cubicBezTo>
                  <a:pt x="26678" y="5981021"/>
                  <a:pt x="35914" y="5971603"/>
                  <a:pt x="33624" y="5952542"/>
                </a:cubicBezTo>
                <a:cubicBezTo>
                  <a:pt x="37578" y="5922372"/>
                  <a:pt x="48696" y="5939028"/>
                  <a:pt x="52357" y="5900385"/>
                </a:cubicBezTo>
                <a:cubicBezTo>
                  <a:pt x="55799" y="5903958"/>
                  <a:pt x="54094" y="5866099"/>
                  <a:pt x="66315" y="5862451"/>
                </a:cubicBezTo>
                <a:cubicBezTo>
                  <a:pt x="70207" y="5846033"/>
                  <a:pt x="73489" y="5820812"/>
                  <a:pt x="75710" y="5801878"/>
                </a:cubicBezTo>
                <a:cubicBezTo>
                  <a:pt x="81695" y="5773510"/>
                  <a:pt x="88149" y="5759388"/>
                  <a:pt x="92413" y="5755196"/>
                </a:cubicBezTo>
                <a:cubicBezTo>
                  <a:pt x="99183" y="5726796"/>
                  <a:pt x="100401" y="5729867"/>
                  <a:pt x="114766" y="5692575"/>
                </a:cubicBezTo>
                <a:cubicBezTo>
                  <a:pt x="109606" y="5670690"/>
                  <a:pt x="120766" y="5651885"/>
                  <a:pt x="130959" y="5642725"/>
                </a:cubicBezTo>
                <a:cubicBezTo>
                  <a:pt x="140615" y="5617952"/>
                  <a:pt x="163671" y="5564143"/>
                  <a:pt x="166724" y="5528753"/>
                </a:cubicBezTo>
                <a:cubicBezTo>
                  <a:pt x="165990" y="5474631"/>
                  <a:pt x="177327" y="5489775"/>
                  <a:pt x="185947" y="5465696"/>
                </a:cubicBezTo>
                <a:cubicBezTo>
                  <a:pt x="196662" y="5446952"/>
                  <a:pt x="187411" y="5449560"/>
                  <a:pt x="200956" y="5429999"/>
                </a:cubicBezTo>
                <a:lnTo>
                  <a:pt x="216668" y="5393769"/>
                </a:lnTo>
                <a:lnTo>
                  <a:pt x="241271" y="5350074"/>
                </a:lnTo>
                <a:lnTo>
                  <a:pt x="248034" y="5340072"/>
                </a:lnTo>
                <a:cubicBezTo>
                  <a:pt x="248058" y="5334942"/>
                  <a:pt x="248479" y="5331687"/>
                  <a:pt x="249221" y="5329608"/>
                </a:cubicBezTo>
                <a:cubicBezTo>
                  <a:pt x="249320" y="5329557"/>
                  <a:pt x="249420" y="5329504"/>
                  <a:pt x="249519" y="5329453"/>
                </a:cubicBezTo>
                <a:lnTo>
                  <a:pt x="252498" y="5314689"/>
                </a:lnTo>
                <a:cubicBezTo>
                  <a:pt x="252864" y="5297574"/>
                  <a:pt x="278981" y="5263235"/>
                  <a:pt x="278285" y="5246981"/>
                </a:cubicBezTo>
                <a:cubicBezTo>
                  <a:pt x="294835" y="5239806"/>
                  <a:pt x="267309" y="5243000"/>
                  <a:pt x="282334" y="5215649"/>
                </a:cubicBezTo>
                <a:cubicBezTo>
                  <a:pt x="284338" y="5203457"/>
                  <a:pt x="286369" y="5198331"/>
                  <a:pt x="287909" y="5188115"/>
                </a:cubicBezTo>
                <a:cubicBezTo>
                  <a:pt x="288332" y="5187974"/>
                  <a:pt x="291148" y="5154493"/>
                  <a:pt x="291570" y="5154352"/>
                </a:cubicBezTo>
                <a:lnTo>
                  <a:pt x="295687" y="5129949"/>
                </a:lnTo>
                <a:lnTo>
                  <a:pt x="297770" y="5124375"/>
                </a:lnTo>
                <a:lnTo>
                  <a:pt x="294552" y="5091886"/>
                </a:lnTo>
                <a:lnTo>
                  <a:pt x="294372" y="5075666"/>
                </a:lnTo>
                <a:lnTo>
                  <a:pt x="291261" y="5069914"/>
                </a:lnTo>
                <a:cubicBezTo>
                  <a:pt x="289602" y="5064348"/>
                  <a:pt x="289412" y="5057213"/>
                  <a:pt x="292549" y="5046565"/>
                </a:cubicBezTo>
                <a:lnTo>
                  <a:pt x="293850" y="5044324"/>
                </a:lnTo>
                <a:lnTo>
                  <a:pt x="288225" y="5011521"/>
                </a:lnTo>
                <a:cubicBezTo>
                  <a:pt x="286438" y="5004509"/>
                  <a:pt x="295879" y="4976501"/>
                  <a:pt x="292304" y="4970595"/>
                </a:cubicBezTo>
                <a:cubicBezTo>
                  <a:pt x="297173" y="4914689"/>
                  <a:pt x="280545" y="4880484"/>
                  <a:pt x="292037" y="4812226"/>
                </a:cubicBezTo>
                <a:cubicBezTo>
                  <a:pt x="296651" y="4766534"/>
                  <a:pt x="296553" y="4740857"/>
                  <a:pt x="300183" y="4711370"/>
                </a:cubicBezTo>
                <a:cubicBezTo>
                  <a:pt x="303813" y="4681883"/>
                  <a:pt x="310253" y="4654301"/>
                  <a:pt x="313819" y="4635304"/>
                </a:cubicBezTo>
                <a:cubicBezTo>
                  <a:pt x="317385" y="4616307"/>
                  <a:pt x="319059" y="4621434"/>
                  <a:pt x="321580" y="4597389"/>
                </a:cubicBezTo>
                <a:cubicBezTo>
                  <a:pt x="324100" y="4573344"/>
                  <a:pt x="322182" y="4514378"/>
                  <a:pt x="328942" y="4491032"/>
                </a:cubicBezTo>
                <a:cubicBezTo>
                  <a:pt x="328254" y="4465815"/>
                  <a:pt x="339350" y="4462516"/>
                  <a:pt x="338027" y="4448739"/>
                </a:cubicBezTo>
                <a:cubicBezTo>
                  <a:pt x="354594" y="4377504"/>
                  <a:pt x="351648" y="4318161"/>
                  <a:pt x="348965" y="4231470"/>
                </a:cubicBezTo>
                <a:cubicBezTo>
                  <a:pt x="353874" y="4174323"/>
                  <a:pt x="356666" y="4175355"/>
                  <a:pt x="359496" y="4150308"/>
                </a:cubicBezTo>
                <a:cubicBezTo>
                  <a:pt x="362339" y="4142663"/>
                  <a:pt x="352449" y="4138872"/>
                  <a:pt x="356364" y="4131985"/>
                </a:cubicBezTo>
                <a:lnTo>
                  <a:pt x="361593" y="4096619"/>
                </a:lnTo>
                <a:lnTo>
                  <a:pt x="371792" y="4070654"/>
                </a:lnTo>
                <a:lnTo>
                  <a:pt x="378262" y="4046249"/>
                </a:lnTo>
                <a:lnTo>
                  <a:pt x="381009" y="4016915"/>
                </a:lnTo>
                <a:cubicBezTo>
                  <a:pt x="383439" y="4007929"/>
                  <a:pt x="391279" y="4007340"/>
                  <a:pt x="391151" y="3995496"/>
                </a:cubicBezTo>
                <a:cubicBezTo>
                  <a:pt x="396353" y="3959536"/>
                  <a:pt x="400862" y="3894766"/>
                  <a:pt x="406592" y="3845871"/>
                </a:cubicBezTo>
                <a:cubicBezTo>
                  <a:pt x="403177" y="3821649"/>
                  <a:pt x="409717" y="3786911"/>
                  <a:pt x="419462" y="3776866"/>
                </a:cubicBezTo>
                <a:cubicBezTo>
                  <a:pt x="422173" y="3764871"/>
                  <a:pt x="422222" y="3735955"/>
                  <a:pt x="420303" y="3724288"/>
                </a:cubicBezTo>
                <a:cubicBezTo>
                  <a:pt x="420584" y="3713932"/>
                  <a:pt x="424293" y="3712054"/>
                  <a:pt x="425736" y="3698294"/>
                </a:cubicBezTo>
                <a:cubicBezTo>
                  <a:pt x="429134" y="3683275"/>
                  <a:pt x="445239" y="3650699"/>
                  <a:pt x="450275" y="3636556"/>
                </a:cubicBezTo>
                <a:cubicBezTo>
                  <a:pt x="455311" y="3622413"/>
                  <a:pt x="450096" y="3636797"/>
                  <a:pt x="455950" y="3613438"/>
                </a:cubicBezTo>
                <a:cubicBezTo>
                  <a:pt x="457946" y="3605104"/>
                  <a:pt x="465726" y="3606849"/>
                  <a:pt x="469436" y="3588931"/>
                </a:cubicBezTo>
                <a:cubicBezTo>
                  <a:pt x="473148" y="3571012"/>
                  <a:pt x="477437" y="3530877"/>
                  <a:pt x="478216" y="3505927"/>
                </a:cubicBezTo>
                <a:cubicBezTo>
                  <a:pt x="465624" y="3478053"/>
                  <a:pt x="482767" y="3487820"/>
                  <a:pt x="466921" y="3436850"/>
                </a:cubicBezTo>
                <a:cubicBezTo>
                  <a:pt x="468947" y="3435539"/>
                  <a:pt x="468075" y="3414710"/>
                  <a:pt x="469431" y="3393361"/>
                </a:cubicBezTo>
                <a:cubicBezTo>
                  <a:pt x="470787" y="3372012"/>
                  <a:pt x="482148" y="3326552"/>
                  <a:pt x="475054" y="3308755"/>
                </a:cubicBezTo>
                <a:lnTo>
                  <a:pt x="474310" y="3151747"/>
                </a:lnTo>
                <a:lnTo>
                  <a:pt x="486215" y="3061618"/>
                </a:lnTo>
                <a:cubicBezTo>
                  <a:pt x="488121" y="3030278"/>
                  <a:pt x="496811" y="3025014"/>
                  <a:pt x="493402" y="3004882"/>
                </a:cubicBezTo>
                <a:cubicBezTo>
                  <a:pt x="495599" y="2970945"/>
                  <a:pt x="511735" y="2992431"/>
                  <a:pt x="498742" y="2953275"/>
                </a:cubicBezTo>
                <a:cubicBezTo>
                  <a:pt x="512558" y="2963977"/>
                  <a:pt x="494995" y="2934875"/>
                  <a:pt x="506118" y="2914739"/>
                </a:cubicBezTo>
                <a:cubicBezTo>
                  <a:pt x="497917" y="2886497"/>
                  <a:pt x="508247" y="2857462"/>
                  <a:pt x="509450" y="2840319"/>
                </a:cubicBezTo>
                <a:cubicBezTo>
                  <a:pt x="510653" y="2823176"/>
                  <a:pt x="514436" y="2836441"/>
                  <a:pt x="513337" y="2811881"/>
                </a:cubicBezTo>
                <a:lnTo>
                  <a:pt x="518905" y="2777197"/>
                </a:lnTo>
                <a:cubicBezTo>
                  <a:pt x="514307" y="2779008"/>
                  <a:pt x="515662" y="2773990"/>
                  <a:pt x="516381" y="2760229"/>
                </a:cubicBezTo>
                <a:lnTo>
                  <a:pt x="512284" y="2723271"/>
                </a:lnTo>
                <a:lnTo>
                  <a:pt x="516417" y="2697909"/>
                </a:lnTo>
                <a:cubicBezTo>
                  <a:pt x="516277" y="2694509"/>
                  <a:pt x="511777" y="2670333"/>
                  <a:pt x="508245" y="2670818"/>
                </a:cubicBezTo>
                <a:cubicBezTo>
                  <a:pt x="523059" y="2644368"/>
                  <a:pt x="513753" y="2641721"/>
                  <a:pt x="509977" y="2614598"/>
                </a:cubicBezTo>
                <a:cubicBezTo>
                  <a:pt x="511368" y="2591343"/>
                  <a:pt x="511836" y="2611388"/>
                  <a:pt x="513586" y="2555192"/>
                </a:cubicBezTo>
                <a:cubicBezTo>
                  <a:pt x="529849" y="2533316"/>
                  <a:pt x="501799" y="2549042"/>
                  <a:pt x="524573" y="2506102"/>
                </a:cubicBezTo>
                <a:cubicBezTo>
                  <a:pt x="522798" y="2504000"/>
                  <a:pt x="524426" y="2477490"/>
                  <a:pt x="526211" y="2463615"/>
                </a:cubicBezTo>
                <a:cubicBezTo>
                  <a:pt x="527997" y="2449740"/>
                  <a:pt x="525821" y="2437204"/>
                  <a:pt x="535288" y="2422849"/>
                </a:cubicBezTo>
                <a:cubicBezTo>
                  <a:pt x="538200" y="2412361"/>
                  <a:pt x="533938" y="2431104"/>
                  <a:pt x="538894" y="2398306"/>
                </a:cubicBezTo>
                <a:cubicBezTo>
                  <a:pt x="543849" y="2365508"/>
                  <a:pt x="560628" y="2258604"/>
                  <a:pt x="565019" y="2226060"/>
                </a:cubicBezTo>
                <a:cubicBezTo>
                  <a:pt x="569411" y="2193516"/>
                  <a:pt x="571990" y="2216405"/>
                  <a:pt x="572425" y="2203044"/>
                </a:cubicBezTo>
                <a:cubicBezTo>
                  <a:pt x="572861" y="2189683"/>
                  <a:pt x="565754" y="2160914"/>
                  <a:pt x="567634" y="2145894"/>
                </a:cubicBezTo>
                <a:cubicBezTo>
                  <a:pt x="569552" y="2127038"/>
                  <a:pt x="576895" y="2124242"/>
                  <a:pt x="576524" y="2112924"/>
                </a:cubicBezTo>
                <a:cubicBezTo>
                  <a:pt x="566248" y="2102460"/>
                  <a:pt x="566361" y="2091349"/>
                  <a:pt x="572593" y="2073223"/>
                </a:cubicBezTo>
                <a:cubicBezTo>
                  <a:pt x="575393" y="2039410"/>
                  <a:pt x="564822" y="2039383"/>
                  <a:pt x="566346" y="2006730"/>
                </a:cubicBezTo>
                <a:cubicBezTo>
                  <a:pt x="565764" y="1992401"/>
                  <a:pt x="569077" y="1984735"/>
                  <a:pt x="565784" y="1960829"/>
                </a:cubicBezTo>
                <a:cubicBezTo>
                  <a:pt x="566486" y="1943808"/>
                  <a:pt x="568252" y="1909609"/>
                  <a:pt x="557910" y="1886564"/>
                </a:cubicBezTo>
                <a:cubicBezTo>
                  <a:pt x="556594" y="1861569"/>
                  <a:pt x="556127" y="1879721"/>
                  <a:pt x="558732" y="1852441"/>
                </a:cubicBezTo>
                <a:cubicBezTo>
                  <a:pt x="559253" y="1819115"/>
                  <a:pt x="552986" y="1805243"/>
                  <a:pt x="554477" y="1785985"/>
                </a:cubicBezTo>
                <a:cubicBezTo>
                  <a:pt x="550197" y="1773445"/>
                  <a:pt x="555297" y="1787647"/>
                  <a:pt x="549925" y="1739449"/>
                </a:cubicBezTo>
                <a:cubicBezTo>
                  <a:pt x="559439" y="1720347"/>
                  <a:pt x="546428" y="1704007"/>
                  <a:pt x="548478" y="1687662"/>
                </a:cubicBezTo>
                <a:cubicBezTo>
                  <a:pt x="547438" y="1661740"/>
                  <a:pt x="547552" y="1598028"/>
                  <a:pt x="546079" y="1574394"/>
                </a:cubicBezTo>
                <a:cubicBezTo>
                  <a:pt x="544606" y="1550760"/>
                  <a:pt x="542413" y="1575916"/>
                  <a:pt x="539645" y="1545855"/>
                </a:cubicBezTo>
                <a:cubicBezTo>
                  <a:pt x="551965" y="1490487"/>
                  <a:pt x="529792" y="1459589"/>
                  <a:pt x="527078" y="1403551"/>
                </a:cubicBezTo>
                <a:cubicBezTo>
                  <a:pt x="509907" y="1369534"/>
                  <a:pt x="527744" y="1345427"/>
                  <a:pt x="514603" y="1308232"/>
                </a:cubicBezTo>
                <a:cubicBezTo>
                  <a:pt x="510585" y="1283061"/>
                  <a:pt x="514424" y="1279405"/>
                  <a:pt x="512548" y="1265228"/>
                </a:cubicBezTo>
                <a:cubicBezTo>
                  <a:pt x="510672" y="1251051"/>
                  <a:pt x="506150" y="1235061"/>
                  <a:pt x="503347" y="1223169"/>
                </a:cubicBezTo>
                <a:cubicBezTo>
                  <a:pt x="507006" y="1216804"/>
                  <a:pt x="500559" y="1167333"/>
                  <a:pt x="495727" y="1168475"/>
                </a:cubicBezTo>
                <a:cubicBezTo>
                  <a:pt x="497383" y="1161125"/>
                  <a:pt x="503792" y="1140806"/>
                  <a:pt x="496141" y="1138512"/>
                </a:cubicBezTo>
                <a:cubicBezTo>
                  <a:pt x="496060" y="1100984"/>
                  <a:pt x="494987" y="1079901"/>
                  <a:pt x="505184" y="1047073"/>
                </a:cubicBezTo>
                <a:cubicBezTo>
                  <a:pt x="508983" y="1023742"/>
                  <a:pt x="506944" y="1040037"/>
                  <a:pt x="509355" y="1025516"/>
                </a:cubicBezTo>
                <a:cubicBezTo>
                  <a:pt x="511766" y="1010995"/>
                  <a:pt x="507447" y="986805"/>
                  <a:pt x="506873" y="963123"/>
                </a:cubicBezTo>
                <a:cubicBezTo>
                  <a:pt x="507006" y="939112"/>
                  <a:pt x="511112" y="911137"/>
                  <a:pt x="512548" y="893356"/>
                </a:cubicBezTo>
                <a:cubicBezTo>
                  <a:pt x="513984" y="875575"/>
                  <a:pt x="513640" y="871333"/>
                  <a:pt x="515492" y="856438"/>
                </a:cubicBezTo>
                <a:cubicBezTo>
                  <a:pt x="512022" y="831582"/>
                  <a:pt x="513851" y="810695"/>
                  <a:pt x="521269" y="792080"/>
                </a:cubicBezTo>
                <a:cubicBezTo>
                  <a:pt x="523173" y="777595"/>
                  <a:pt x="527507" y="785019"/>
                  <a:pt x="529314" y="774293"/>
                </a:cubicBezTo>
                <a:cubicBezTo>
                  <a:pt x="531122" y="763567"/>
                  <a:pt x="522950" y="756728"/>
                  <a:pt x="524928" y="727723"/>
                </a:cubicBezTo>
                <a:cubicBezTo>
                  <a:pt x="525327" y="717404"/>
                  <a:pt x="532992" y="717749"/>
                  <a:pt x="534104" y="695712"/>
                </a:cubicBezTo>
                <a:cubicBezTo>
                  <a:pt x="535215" y="673675"/>
                  <a:pt x="540000" y="585070"/>
                  <a:pt x="541179" y="552638"/>
                </a:cubicBezTo>
                <a:cubicBezTo>
                  <a:pt x="542357" y="520206"/>
                  <a:pt x="539121" y="533336"/>
                  <a:pt x="538784" y="517789"/>
                </a:cubicBezTo>
                <a:cubicBezTo>
                  <a:pt x="538447" y="502242"/>
                  <a:pt x="529995" y="483849"/>
                  <a:pt x="539155" y="459355"/>
                </a:cubicBezTo>
                <a:cubicBezTo>
                  <a:pt x="534282" y="441033"/>
                  <a:pt x="545465" y="440562"/>
                  <a:pt x="548350" y="420246"/>
                </a:cubicBezTo>
                <a:cubicBezTo>
                  <a:pt x="552432" y="409037"/>
                  <a:pt x="551248" y="395007"/>
                  <a:pt x="554063" y="385753"/>
                </a:cubicBezTo>
                <a:cubicBezTo>
                  <a:pt x="556878" y="376499"/>
                  <a:pt x="557385" y="369183"/>
                  <a:pt x="560450" y="362337"/>
                </a:cubicBezTo>
                <a:cubicBezTo>
                  <a:pt x="563515" y="355491"/>
                  <a:pt x="569657" y="353410"/>
                  <a:pt x="572451" y="344679"/>
                </a:cubicBezTo>
                <a:cubicBezTo>
                  <a:pt x="575246" y="335948"/>
                  <a:pt x="580164" y="322294"/>
                  <a:pt x="582006" y="312331"/>
                </a:cubicBezTo>
                <a:cubicBezTo>
                  <a:pt x="583847" y="302368"/>
                  <a:pt x="580997" y="303880"/>
                  <a:pt x="583503" y="284899"/>
                </a:cubicBezTo>
                <a:cubicBezTo>
                  <a:pt x="588855" y="253960"/>
                  <a:pt x="592732" y="226097"/>
                  <a:pt x="592254" y="191300"/>
                </a:cubicBezTo>
                <a:cubicBezTo>
                  <a:pt x="602017" y="184777"/>
                  <a:pt x="597586" y="174390"/>
                  <a:pt x="592419" y="160499"/>
                </a:cubicBezTo>
                <a:cubicBezTo>
                  <a:pt x="599540" y="134531"/>
                  <a:pt x="605057" y="90673"/>
                  <a:pt x="620978" y="46251"/>
                </a:cubicBezTo>
                <a:cubicBezTo>
                  <a:pt x="630736" y="27343"/>
                  <a:pt x="632412" y="23169"/>
                  <a:pt x="635098" y="9619"/>
                </a:cubicBezTo>
                <a:close/>
              </a:path>
            </a:pathLst>
          </a:custGeom>
        </p:spPr>
      </p:pic>
    </p:spTree>
    <p:extLst>
      <p:ext uri="{BB962C8B-B14F-4D97-AF65-F5344CB8AC3E}">
        <p14:creationId xmlns:p14="http://schemas.microsoft.com/office/powerpoint/2010/main" val="13171028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3">
            <a:extLst>
              <a:ext uri="{FF2B5EF4-FFF2-40B4-BE49-F238E27FC236}">
                <a16:creationId xmlns:a16="http://schemas.microsoft.com/office/drawing/2014/main" id="{9203DE33-2CD4-4CA8-9AF3-37C3B65133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25">
            <a:extLst>
              <a:ext uri="{FF2B5EF4-FFF2-40B4-BE49-F238E27FC236}">
                <a16:creationId xmlns:a16="http://schemas.microsoft.com/office/drawing/2014/main" id="{0AF57B88-1D4C-41FA-A761-EC1DD10C35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1100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D2548F45-5164-4ABB-8212-7F293FDED8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9565" y="2659404"/>
            <a:ext cx="4355594" cy="4040742"/>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eform: Shape 29">
            <a:extLst>
              <a:ext uri="{FF2B5EF4-FFF2-40B4-BE49-F238E27FC236}">
                <a16:creationId xmlns:a16="http://schemas.microsoft.com/office/drawing/2014/main" id="{5E81CCFB-7BEF-4186-86FB-D09450B4D0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p:cNvSpPr>
            <a:spLocks noGrp="1"/>
          </p:cNvSpPr>
          <p:nvPr>
            <p:ph type="title"/>
          </p:nvPr>
        </p:nvSpPr>
        <p:spPr>
          <a:xfrm>
            <a:off x="534473" y="2950387"/>
            <a:ext cx="3052293" cy="3531403"/>
          </a:xfrm>
        </p:spPr>
        <p:txBody>
          <a:bodyPr vert="horz" lIns="91440" tIns="45720" rIns="91440" bIns="45720" rtlCol="0" anchor="t">
            <a:normAutofit/>
          </a:bodyPr>
          <a:lstStyle/>
          <a:p>
            <a:pPr algn="r"/>
            <a:r>
              <a:rPr lang="en-US" sz="4000" i="1" dirty="0">
                <a:solidFill>
                  <a:srgbClr val="FFFFFF"/>
                </a:solidFill>
              </a:rPr>
              <a:t>Tools</a:t>
            </a:r>
            <a:r>
              <a:rPr lang="en-US" sz="4000" dirty="0">
                <a:solidFill>
                  <a:srgbClr val="FFFFFF"/>
                </a:solidFill>
              </a:rPr>
              <a:t> </a:t>
            </a:r>
            <a:r>
              <a:rPr lang="en-US" sz="4000" i="1" dirty="0">
                <a:solidFill>
                  <a:srgbClr val="FFFFFF"/>
                </a:solidFill>
              </a:rPr>
              <a:t>&amp;media used for this project management</a:t>
            </a:r>
          </a:p>
        </p:txBody>
      </p:sp>
      <p:graphicFrame>
        <p:nvGraphicFramePr>
          <p:cNvPr id="5" name="Content Placeholder 2">
            <a:extLst>
              <a:ext uri="{FF2B5EF4-FFF2-40B4-BE49-F238E27FC236}">
                <a16:creationId xmlns:a16="http://schemas.microsoft.com/office/drawing/2014/main" id="{E3B588AB-53BB-A480-AD86-351917ED76F8}"/>
              </a:ext>
            </a:extLst>
          </p:cNvPr>
          <p:cNvGraphicFramePr>
            <a:graphicFrameLocks noGrp="1"/>
          </p:cNvGraphicFramePr>
          <p:nvPr>
            <p:ph idx="1"/>
            <p:extLst>
              <p:ext uri="{D42A27DB-BD31-4B8C-83A1-F6EECF244321}">
                <p14:modId xmlns:p14="http://schemas.microsoft.com/office/powerpoint/2010/main" val="3443465547"/>
              </p:ext>
            </p:extLst>
          </p:nvPr>
        </p:nvGraphicFramePr>
        <p:xfrm>
          <a:off x="4817843" y="710949"/>
          <a:ext cx="6666833" cy="54539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635664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88C94-2579-4E98-B3C8-4C940AD9CD76}"/>
              </a:ext>
            </a:extLst>
          </p:cNvPr>
          <p:cNvSpPr>
            <a:spLocks noGrp="1"/>
          </p:cNvSpPr>
          <p:nvPr>
            <p:ph type="title"/>
          </p:nvPr>
        </p:nvSpPr>
        <p:spPr>
          <a:xfrm>
            <a:off x="838200" y="365125"/>
            <a:ext cx="3957320" cy="681355"/>
          </a:xfrm>
        </p:spPr>
        <p:txBody>
          <a:bodyPr>
            <a:normAutofit fontScale="90000"/>
          </a:bodyPr>
          <a:lstStyle/>
          <a:p>
            <a:r>
              <a:rPr lang="en-GB" b="1" dirty="0"/>
              <a:t>User’s</a:t>
            </a:r>
            <a:r>
              <a:rPr lang="en-GB" dirty="0"/>
              <a:t> </a:t>
            </a:r>
            <a:r>
              <a:rPr lang="en-GB" b="1" dirty="0"/>
              <a:t>Journey</a:t>
            </a:r>
          </a:p>
        </p:txBody>
      </p:sp>
      <p:pic>
        <p:nvPicPr>
          <p:cNvPr id="6" name="Content Placeholder 5" descr="A screenshot of a computer&#10;&#10;Description automatically generated with medium confidence">
            <a:extLst>
              <a:ext uri="{FF2B5EF4-FFF2-40B4-BE49-F238E27FC236}">
                <a16:creationId xmlns:a16="http://schemas.microsoft.com/office/drawing/2014/main" id="{96142805-9CAF-92AA-2272-3991D2755AB6}"/>
              </a:ext>
            </a:extLst>
          </p:cNvPr>
          <p:cNvPicPr>
            <a:picLocks noGrp="1" noChangeAspect="1"/>
          </p:cNvPicPr>
          <p:nvPr>
            <p:ph idx="1"/>
          </p:nvPr>
        </p:nvPicPr>
        <p:blipFill rotWithShape="1">
          <a:blip r:embed="rId2"/>
          <a:srcRect l="18540" t="17135" r="33559" b="6307"/>
          <a:stretch/>
        </p:blipFill>
        <p:spPr bwMode="auto">
          <a:xfrm>
            <a:off x="1775638" y="946298"/>
            <a:ext cx="8676168" cy="5911702"/>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3347889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B99D2B-7AB1-E62E-E3DD-B737D2101E64}"/>
              </a:ext>
            </a:extLst>
          </p:cNvPr>
          <p:cNvSpPr>
            <a:spLocks noGrp="1"/>
          </p:cNvSpPr>
          <p:nvPr>
            <p:ph type="title"/>
          </p:nvPr>
        </p:nvSpPr>
        <p:spPr>
          <a:xfrm>
            <a:off x="1283855" y="489527"/>
            <a:ext cx="10173165" cy="350983"/>
          </a:xfrm>
        </p:spPr>
        <p:txBody>
          <a:bodyPr>
            <a:normAutofit fontScale="90000"/>
          </a:bodyPr>
          <a:lstStyle/>
          <a:p>
            <a:r>
              <a:rPr lang="en-GB" sz="2200" b="1" dirty="0"/>
              <a:t>Product backlog</a:t>
            </a:r>
            <a:br>
              <a:rPr lang="en-GB" sz="2200" b="1" dirty="0"/>
            </a:br>
            <a:r>
              <a:rPr lang="en-GB" sz="2200" b="1" dirty="0"/>
              <a:t>https://trello.com/b/oZnd8E0Y/groupomania-internal-social-network-project</a:t>
            </a:r>
            <a:endParaRPr lang="en-GB" b="1" dirty="0"/>
          </a:p>
        </p:txBody>
      </p:sp>
      <p:pic>
        <p:nvPicPr>
          <p:cNvPr id="4" name="image1.jpeg" descr="A screenshot of a computer  ">
            <a:extLst>
              <a:ext uri="{FF2B5EF4-FFF2-40B4-BE49-F238E27FC236}">
                <a16:creationId xmlns:a16="http://schemas.microsoft.com/office/drawing/2014/main" id="{DF443C6C-20FA-6B83-27FB-B6DB0998192F}"/>
              </a:ext>
            </a:extLst>
          </p:cNvPr>
          <p:cNvPicPr>
            <a:picLocks noGrp="1" noChangeAspect="1"/>
          </p:cNvPicPr>
          <p:nvPr>
            <p:ph idx="1"/>
          </p:nvPr>
        </p:nvPicPr>
        <p:blipFill>
          <a:blip r:embed="rId2" cstate="print"/>
          <a:stretch>
            <a:fillRect/>
          </a:stretch>
        </p:blipFill>
        <p:spPr>
          <a:xfrm>
            <a:off x="1009417" y="914400"/>
            <a:ext cx="10173165" cy="5262563"/>
          </a:xfrm>
          <a:prstGeom prst="rect">
            <a:avLst/>
          </a:prstGeom>
        </p:spPr>
      </p:pic>
    </p:spTree>
    <p:extLst>
      <p:ext uri="{BB962C8B-B14F-4D97-AF65-F5344CB8AC3E}">
        <p14:creationId xmlns:p14="http://schemas.microsoft.com/office/powerpoint/2010/main" val="12358666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04EA7665-AE30-ABF7-36B9-3F4828866E05}"/>
              </a:ext>
            </a:extLst>
          </p:cNvPr>
          <p:cNvPicPr>
            <a:picLocks noGrp="1" noChangeAspect="1"/>
          </p:cNvPicPr>
          <p:nvPr>
            <p:ph idx="1"/>
          </p:nvPr>
        </p:nvPicPr>
        <p:blipFill rotWithShape="1">
          <a:blip r:embed="rId2"/>
          <a:srcRect l="17147" t="20173" r="25487" b="37255"/>
          <a:stretch/>
        </p:blipFill>
        <p:spPr>
          <a:xfrm>
            <a:off x="1481329" y="768097"/>
            <a:ext cx="9445752" cy="5175504"/>
          </a:xfrm>
        </p:spPr>
      </p:pic>
    </p:spTree>
    <p:extLst>
      <p:ext uri="{BB962C8B-B14F-4D97-AF65-F5344CB8AC3E}">
        <p14:creationId xmlns:p14="http://schemas.microsoft.com/office/powerpoint/2010/main" val="8845624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D708CC-FBDD-2755-50B8-2E2148453D57}"/>
              </a:ext>
            </a:extLst>
          </p:cNvPr>
          <p:cNvSpPr>
            <a:spLocks noGrp="1"/>
          </p:cNvSpPr>
          <p:nvPr>
            <p:ph type="title"/>
          </p:nvPr>
        </p:nvSpPr>
        <p:spPr>
          <a:xfrm>
            <a:off x="838200" y="365126"/>
            <a:ext cx="3244273" cy="586220"/>
          </a:xfrm>
        </p:spPr>
        <p:txBody>
          <a:bodyPr>
            <a:normAutofit fontScale="90000"/>
          </a:bodyPr>
          <a:lstStyle/>
          <a:p>
            <a:r>
              <a:rPr lang="en-GB" b="1" dirty="0"/>
              <a:t>Sprint board</a:t>
            </a:r>
          </a:p>
        </p:txBody>
      </p:sp>
      <p:pic>
        <p:nvPicPr>
          <p:cNvPr id="4" name="image1.jpeg" descr="A screenshot of a computer  ">
            <a:extLst>
              <a:ext uri="{FF2B5EF4-FFF2-40B4-BE49-F238E27FC236}">
                <a16:creationId xmlns:a16="http://schemas.microsoft.com/office/drawing/2014/main" id="{42AED6E7-CB60-9EA0-CBC1-C3E3696F1CF8}"/>
              </a:ext>
            </a:extLst>
          </p:cNvPr>
          <p:cNvPicPr>
            <a:picLocks noGrp="1" noChangeAspect="1"/>
          </p:cNvPicPr>
          <p:nvPr>
            <p:ph idx="1"/>
          </p:nvPr>
        </p:nvPicPr>
        <p:blipFill>
          <a:blip r:embed="rId2" cstate="print"/>
          <a:stretch>
            <a:fillRect/>
          </a:stretch>
        </p:blipFill>
        <p:spPr>
          <a:xfrm>
            <a:off x="286327" y="951346"/>
            <a:ext cx="11674763" cy="5225617"/>
          </a:xfrm>
          <a:prstGeom prst="rect">
            <a:avLst/>
          </a:prstGeom>
        </p:spPr>
      </p:pic>
    </p:spTree>
    <p:extLst>
      <p:ext uri="{BB962C8B-B14F-4D97-AF65-F5344CB8AC3E}">
        <p14:creationId xmlns:p14="http://schemas.microsoft.com/office/powerpoint/2010/main" val="13880696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63">
            <a:extLst>
              <a:ext uri="{FF2B5EF4-FFF2-40B4-BE49-F238E27FC236}">
                <a16:creationId xmlns:a16="http://schemas.microsoft.com/office/drawing/2014/main" id="{68274CFB-CC25-9002-6BBC-0ECFBE670330}"/>
              </a:ext>
            </a:extLst>
          </p:cNvPr>
          <p:cNvSpPr>
            <a:spLocks noChangeArrowheads="1"/>
          </p:cNvSpPr>
          <p:nvPr/>
        </p:nvSpPr>
        <p:spPr bwMode="auto">
          <a:xfrm flipV="1">
            <a:off x="417145" y="957069"/>
            <a:ext cx="1533494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GB"/>
          </a:p>
        </p:txBody>
      </p:sp>
      <p:pic>
        <p:nvPicPr>
          <p:cNvPr id="3" name="Picture 2">
            <a:extLst>
              <a:ext uri="{FF2B5EF4-FFF2-40B4-BE49-F238E27FC236}">
                <a16:creationId xmlns:a16="http://schemas.microsoft.com/office/drawing/2014/main" id="{1FAD1B43-7812-008D-56CF-F29AC6102175}"/>
              </a:ext>
            </a:extLst>
          </p:cNvPr>
          <p:cNvPicPr>
            <a:picLocks noChangeAspect="1"/>
          </p:cNvPicPr>
          <p:nvPr/>
        </p:nvPicPr>
        <p:blipFill rotWithShape="1">
          <a:blip r:embed="rId2"/>
          <a:srcRect t="9852" b="7407"/>
          <a:stretch/>
        </p:blipFill>
        <p:spPr>
          <a:xfrm>
            <a:off x="0" y="675634"/>
            <a:ext cx="12192000" cy="5674365"/>
          </a:xfrm>
          <a:prstGeom prst="rect">
            <a:avLst/>
          </a:prstGeom>
        </p:spPr>
      </p:pic>
    </p:spTree>
    <p:extLst>
      <p:ext uri="{BB962C8B-B14F-4D97-AF65-F5344CB8AC3E}">
        <p14:creationId xmlns:p14="http://schemas.microsoft.com/office/powerpoint/2010/main" val="27817666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6EFD3D9-44F0-4267-BCC1-1613E79D82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6">
            <a:extLst>
              <a:ext uri="{FF2B5EF4-FFF2-40B4-BE49-F238E27FC236}">
                <a16:creationId xmlns:a16="http://schemas.microsoft.com/office/drawing/2014/main" id="{A779A851-95D6-41AF-937A-B0E4B7F6FA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142164" y="900814"/>
            <a:ext cx="759618" cy="5710965"/>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7">
            <a:extLst>
              <a:ext uri="{FF2B5EF4-FFF2-40B4-BE49-F238E27FC236}">
                <a16:creationId xmlns:a16="http://schemas.microsoft.com/office/drawing/2014/main" id="{953FB2E7-B6CB-429C-81EB-D9516D6D5C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144437" y="633165"/>
            <a:ext cx="482654" cy="5521414"/>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Shape 13">
            <a:extLst>
              <a:ext uri="{FF2B5EF4-FFF2-40B4-BE49-F238E27FC236}">
                <a16:creationId xmlns:a16="http://schemas.microsoft.com/office/drawing/2014/main" id="{2EC40DB1-B719-4A13-9A4D-0966B4B278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4621" y="636723"/>
            <a:ext cx="4000062" cy="5257799"/>
          </a:xfrm>
          <a:custGeom>
            <a:avLst/>
            <a:gdLst>
              <a:gd name="connsiteX0" fmla="*/ 0 w 4634682"/>
              <a:gd name="connsiteY0" fmla="*/ 0 h 5257799"/>
              <a:gd name="connsiteX1" fmla="*/ 4634682 w 4634682"/>
              <a:gd name="connsiteY1" fmla="*/ 0 h 5257799"/>
              <a:gd name="connsiteX2" fmla="*/ 4634682 w 4634682"/>
              <a:gd name="connsiteY2" fmla="*/ 5257799 h 5257799"/>
              <a:gd name="connsiteX3" fmla="*/ 0 w 4634682"/>
              <a:gd name="connsiteY3" fmla="*/ 5257799 h 5257799"/>
            </a:gdLst>
            <a:ahLst/>
            <a:cxnLst>
              <a:cxn ang="0">
                <a:pos x="connsiteX0" y="connsiteY0"/>
              </a:cxn>
              <a:cxn ang="0">
                <a:pos x="connsiteX1" y="connsiteY1"/>
              </a:cxn>
              <a:cxn ang="0">
                <a:pos x="connsiteX2" y="connsiteY2"/>
              </a:cxn>
              <a:cxn ang="0">
                <a:pos x="connsiteX3" y="connsiteY3"/>
              </a:cxn>
            </a:cxnLst>
            <a:rect l="l" t="t" r="r" b="b"/>
            <a:pathLst>
              <a:path w="4634682" h="5257799">
                <a:moveTo>
                  <a:pt x="0" y="0"/>
                </a:moveTo>
                <a:lnTo>
                  <a:pt x="4634682" y="0"/>
                </a:lnTo>
                <a:lnTo>
                  <a:pt x="4634682" y="5257799"/>
                </a:lnTo>
                <a:lnTo>
                  <a:pt x="0" y="5257799"/>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B6598C20-BE05-890E-4EDE-99F54397D0D2}"/>
              </a:ext>
            </a:extLst>
          </p:cNvPr>
          <p:cNvSpPr>
            <a:spLocks noGrp="1"/>
          </p:cNvSpPr>
          <p:nvPr>
            <p:ph type="title"/>
          </p:nvPr>
        </p:nvSpPr>
        <p:spPr>
          <a:xfrm>
            <a:off x="934872" y="982272"/>
            <a:ext cx="3388419" cy="4560970"/>
          </a:xfrm>
        </p:spPr>
        <p:txBody>
          <a:bodyPr>
            <a:normAutofit/>
          </a:bodyPr>
          <a:lstStyle/>
          <a:p>
            <a:r>
              <a:rPr lang="en-GB" sz="4000" b="1">
                <a:solidFill>
                  <a:srgbClr val="FFFFFF"/>
                </a:solidFill>
              </a:rPr>
              <a:t>Agenda</a:t>
            </a:r>
          </a:p>
        </p:txBody>
      </p:sp>
      <p:sp>
        <p:nvSpPr>
          <p:cNvPr id="16" name="Rectangle 8">
            <a:extLst>
              <a:ext uri="{FF2B5EF4-FFF2-40B4-BE49-F238E27FC236}">
                <a16:creationId xmlns:a16="http://schemas.microsoft.com/office/drawing/2014/main" id="{82211336-CFF3-412D-868A-6679C1004C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901782" y="1352302"/>
            <a:ext cx="6655597" cy="525164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Content Placeholder 2">
            <a:extLst>
              <a:ext uri="{FF2B5EF4-FFF2-40B4-BE49-F238E27FC236}">
                <a16:creationId xmlns:a16="http://schemas.microsoft.com/office/drawing/2014/main" id="{A8E70EA5-F26D-5057-F8E8-08968E542CC7}"/>
              </a:ext>
            </a:extLst>
          </p:cNvPr>
          <p:cNvSpPr>
            <a:spLocks noGrp="1"/>
          </p:cNvSpPr>
          <p:nvPr>
            <p:ph idx="1"/>
          </p:nvPr>
        </p:nvSpPr>
        <p:spPr>
          <a:xfrm>
            <a:off x="5221862" y="1352302"/>
            <a:ext cx="5948831" cy="5251646"/>
          </a:xfrm>
        </p:spPr>
        <p:txBody>
          <a:bodyPr anchor="ctr">
            <a:normAutofit fontScale="92500" lnSpcReduction="20000"/>
          </a:bodyPr>
          <a:lstStyle/>
          <a:p>
            <a:pPr marL="0" indent="0">
              <a:buNone/>
            </a:pPr>
            <a:r>
              <a:rPr lang="en-GB" sz="1700" b="1" i="0" u="sng" dirty="0">
                <a:solidFill>
                  <a:srgbClr val="FEFFFF"/>
                </a:solidFill>
                <a:effectLst/>
                <a:latin typeface="Inter"/>
              </a:rPr>
              <a:t>PHASE 1</a:t>
            </a:r>
          </a:p>
          <a:p>
            <a:pPr marL="0" indent="0">
              <a:buNone/>
            </a:pPr>
            <a:r>
              <a:rPr lang="en-GB" sz="1700" b="0" i="0" dirty="0">
                <a:solidFill>
                  <a:srgbClr val="271A38"/>
                </a:solidFill>
                <a:effectLst/>
                <a:latin typeface="Inter"/>
              </a:rPr>
              <a:t>1. A </a:t>
            </a:r>
            <a:r>
              <a:rPr lang="en-GB" sz="1700" b="1" i="0" dirty="0">
                <a:solidFill>
                  <a:srgbClr val="271A38"/>
                </a:solidFill>
                <a:effectLst/>
                <a:latin typeface="Inter"/>
              </a:rPr>
              <a:t>presentation for Stephanie</a:t>
            </a:r>
            <a:endParaRPr lang="en-GB" sz="1700" b="1" i="0" u="sng" dirty="0">
              <a:solidFill>
                <a:srgbClr val="FEFFFF"/>
              </a:solidFill>
              <a:effectLst/>
              <a:latin typeface="Inter"/>
            </a:endParaRPr>
          </a:p>
          <a:p>
            <a:pPr>
              <a:buFont typeface="Arial" panose="020B0604020202020204" pitchFamily="34" charset="0"/>
              <a:buChar char="•"/>
            </a:pPr>
            <a:r>
              <a:rPr lang="en-GB" sz="1300" b="0" i="0" dirty="0">
                <a:solidFill>
                  <a:srgbClr val="FEFFFF"/>
                </a:solidFill>
                <a:effectLst/>
                <a:latin typeface="Inter"/>
              </a:rPr>
              <a:t>The product vision. </a:t>
            </a:r>
          </a:p>
          <a:p>
            <a:pPr>
              <a:buFont typeface="Arial" panose="020B0604020202020204" pitchFamily="34" charset="0"/>
              <a:buChar char="•"/>
            </a:pPr>
            <a:r>
              <a:rPr lang="en-GB" sz="1300" b="0" i="0" dirty="0">
                <a:solidFill>
                  <a:srgbClr val="FEFFFF"/>
                </a:solidFill>
                <a:effectLst/>
                <a:latin typeface="Inter"/>
              </a:rPr>
              <a:t>The target. </a:t>
            </a:r>
          </a:p>
          <a:p>
            <a:pPr>
              <a:buFont typeface="Arial" panose="020B0604020202020204" pitchFamily="34" charset="0"/>
              <a:buChar char="•"/>
            </a:pPr>
            <a:r>
              <a:rPr lang="en-GB" sz="1300" b="0" i="0" dirty="0">
                <a:solidFill>
                  <a:srgbClr val="FEFFFF"/>
                </a:solidFill>
                <a:effectLst/>
                <a:latin typeface="Inter"/>
              </a:rPr>
              <a:t>The Impact Mapping </a:t>
            </a:r>
          </a:p>
          <a:p>
            <a:pPr>
              <a:buFont typeface="Arial" panose="020B0604020202020204" pitchFamily="34" charset="0"/>
              <a:buChar char="•"/>
            </a:pPr>
            <a:r>
              <a:rPr lang="en-GB" sz="1300" b="0" i="0" dirty="0">
                <a:solidFill>
                  <a:srgbClr val="FEFFFF"/>
                </a:solidFill>
                <a:effectLst/>
                <a:latin typeface="Inter"/>
              </a:rPr>
              <a:t>The reasons for choosing an agile methodology.</a:t>
            </a:r>
          </a:p>
          <a:p>
            <a:pPr>
              <a:buFont typeface="Arial" panose="020B0604020202020204" pitchFamily="34" charset="0"/>
              <a:buChar char="•"/>
            </a:pPr>
            <a:r>
              <a:rPr lang="en-GB" sz="1300" b="0" i="0" dirty="0">
                <a:solidFill>
                  <a:srgbClr val="FEFFFF"/>
                </a:solidFill>
                <a:effectLst/>
                <a:latin typeface="Inter"/>
              </a:rPr>
              <a:t>The project team and each member’s role.</a:t>
            </a:r>
          </a:p>
          <a:p>
            <a:pPr>
              <a:buFont typeface="Arial" panose="020B0604020202020204" pitchFamily="34" charset="0"/>
              <a:buChar char="•"/>
            </a:pPr>
            <a:r>
              <a:rPr lang="en-GB" sz="1300" b="0" i="0" dirty="0">
                <a:solidFill>
                  <a:srgbClr val="FEFFFF"/>
                </a:solidFill>
                <a:effectLst/>
                <a:latin typeface="Inter"/>
              </a:rPr>
              <a:t>The decision-making process using </a:t>
            </a:r>
          </a:p>
          <a:p>
            <a:pPr>
              <a:buFont typeface="Arial" panose="020B0604020202020204" pitchFamily="34" charset="0"/>
              <a:buChar char="•"/>
            </a:pPr>
            <a:r>
              <a:rPr lang="en-GB" sz="1300" b="0" i="0" dirty="0">
                <a:solidFill>
                  <a:srgbClr val="FEFFFF"/>
                </a:solidFill>
                <a:effectLst/>
                <a:latin typeface="Inter"/>
              </a:rPr>
              <a:t>Her role (Stephanie) in the organization as a sponsor.</a:t>
            </a:r>
          </a:p>
          <a:p>
            <a:pPr>
              <a:buFont typeface="Arial" panose="020B0604020202020204" pitchFamily="34" charset="0"/>
              <a:buChar char="•"/>
            </a:pPr>
            <a:r>
              <a:rPr lang="en-GB" sz="1300" b="0" i="0" dirty="0">
                <a:solidFill>
                  <a:srgbClr val="FEFFFF"/>
                </a:solidFill>
                <a:effectLst/>
                <a:latin typeface="Inter"/>
              </a:rPr>
              <a:t>The Recurring project events according to the agile methodology.</a:t>
            </a:r>
          </a:p>
          <a:p>
            <a:pPr>
              <a:buFont typeface="Arial" panose="020B0604020202020204" pitchFamily="34" charset="0"/>
              <a:buChar char="•"/>
            </a:pPr>
            <a:r>
              <a:rPr lang="en-GB" sz="1300" b="0" i="0" dirty="0">
                <a:solidFill>
                  <a:srgbClr val="FEFFFF"/>
                </a:solidFill>
                <a:effectLst/>
                <a:latin typeface="Inter"/>
              </a:rPr>
              <a:t>The tools and media used for this project management.</a:t>
            </a:r>
          </a:p>
          <a:p>
            <a:pPr>
              <a:buFont typeface="Arial" panose="020B0604020202020204" pitchFamily="34" charset="0"/>
              <a:buChar char="•"/>
            </a:pPr>
            <a:r>
              <a:rPr lang="en-GB" sz="1300" b="0" i="0" dirty="0">
                <a:solidFill>
                  <a:srgbClr val="FEFFFF"/>
                </a:solidFill>
                <a:effectLst/>
                <a:latin typeface="Inter"/>
              </a:rPr>
              <a:t>A user flow diagram of the user path.</a:t>
            </a:r>
          </a:p>
          <a:p>
            <a:pPr marL="0" indent="0">
              <a:buNone/>
            </a:pPr>
            <a:r>
              <a:rPr lang="en-GB" sz="1700" b="1" u="sng" dirty="0">
                <a:solidFill>
                  <a:srgbClr val="FEFFFF"/>
                </a:solidFill>
              </a:rPr>
              <a:t>PHASE 2</a:t>
            </a:r>
          </a:p>
          <a:p>
            <a:pPr marL="0" indent="0">
              <a:buNone/>
            </a:pPr>
            <a:r>
              <a:rPr lang="en-GB" sz="1700" b="1" i="0" dirty="0">
                <a:solidFill>
                  <a:srgbClr val="271A38"/>
                </a:solidFill>
                <a:effectLst/>
                <a:latin typeface="Inter"/>
              </a:rPr>
              <a:t>2. Product Backlog</a:t>
            </a:r>
          </a:p>
          <a:p>
            <a:pPr marL="0" indent="0">
              <a:buNone/>
            </a:pPr>
            <a:r>
              <a:rPr lang="en-GB" sz="1700" b="1" i="0" dirty="0">
                <a:solidFill>
                  <a:srgbClr val="271A38"/>
                </a:solidFill>
                <a:effectLst/>
                <a:latin typeface="Inter"/>
              </a:rPr>
              <a:t>3. The Sprint board</a:t>
            </a:r>
            <a:endParaRPr lang="en-GB" sz="1700" b="1" u="sng" dirty="0">
              <a:solidFill>
                <a:srgbClr val="FEFFFF"/>
              </a:solidFill>
            </a:endParaRPr>
          </a:p>
          <a:p>
            <a:pPr marL="0" indent="0">
              <a:buNone/>
            </a:pPr>
            <a:r>
              <a:rPr lang="en-GB" sz="1700" b="1" dirty="0">
                <a:solidFill>
                  <a:srgbClr val="271A38"/>
                </a:solidFill>
                <a:latin typeface="Inter"/>
              </a:rPr>
              <a:t>4. S</a:t>
            </a:r>
            <a:r>
              <a:rPr lang="en-GB" sz="1700" b="1" i="0" dirty="0">
                <a:solidFill>
                  <a:srgbClr val="271A38"/>
                </a:solidFill>
                <a:effectLst/>
                <a:latin typeface="Inter"/>
              </a:rPr>
              <a:t>chedule for a Sprint feedback meeting</a:t>
            </a:r>
          </a:p>
          <a:p>
            <a:pPr marL="0" indent="0">
              <a:buNone/>
            </a:pPr>
            <a:r>
              <a:rPr lang="en-GB" sz="1700" b="1" i="0" dirty="0">
                <a:solidFill>
                  <a:srgbClr val="271A38"/>
                </a:solidFill>
                <a:effectLst/>
                <a:latin typeface="Inter"/>
              </a:rPr>
              <a:t>5. Satisfaction criteria</a:t>
            </a:r>
          </a:p>
          <a:p>
            <a:pPr marL="0" indent="0">
              <a:buNone/>
            </a:pPr>
            <a:r>
              <a:rPr lang="en-GB" sz="1700" b="1" i="0" dirty="0">
                <a:solidFill>
                  <a:srgbClr val="271A38"/>
                </a:solidFill>
                <a:effectLst/>
                <a:latin typeface="Inter"/>
              </a:rPr>
              <a:t>6. </a:t>
            </a:r>
            <a:r>
              <a:rPr lang="en-GB" sz="1700" b="1" dirty="0">
                <a:solidFill>
                  <a:srgbClr val="271A38"/>
                </a:solidFill>
                <a:latin typeface="Inter"/>
              </a:rPr>
              <a:t>B</a:t>
            </a:r>
            <a:r>
              <a:rPr lang="en-GB" sz="1700" b="1" i="0" dirty="0">
                <a:solidFill>
                  <a:srgbClr val="271A38"/>
                </a:solidFill>
                <a:effectLst/>
                <a:latin typeface="Inter"/>
              </a:rPr>
              <a:t>urndown chart</a:t>
            </a:r>
          </a:p>
          <a:p>
            <a:pPr marL="0" indent="0">
              <a:buNone/>
            </a:pPr>
            <a:r>
              <a:rPr lang="en-GB" sz="1700" b="1" i="0" dirty="0">
                <a:solidFill>
                  <a:srgbClr val="271A38"/>
                </a:solidFill>
                <a:effectLst/>
                <a:latin typeface="Inter"/>
              </a:rPr>
              <a:t>7. Sprint feedback report</a:t>
            </a:r>
            <a:endParaRPr lang="en-GB" sz="1700" b="1" dirty="0">
              <a:solidFill>
                <a:srgbClr val="FEFFFF"/>
              </a:solidFill>
            </a:endParaRPr>
          </a:p>
        </p:txBody>
      </p:sp>
    </p:spTree>
    <p:extLst>
      <p:ext uri="{BB962C8B-B14F-4D97-AF65-F5344CB8AC3E}">
        <p14:creationId xmlns:p14="http://schemas.microsoft.com/office/powerpoint/2010/main" val="29277763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13185B-DA42-9EA7-3209-D3DA57D61BFF}"/>
              </a:ext>
            </a:extLst>
          </p:cNvPr>
          <p:cNvSpPr>
            <a:spLocks noGrp="1"/>
          </p:cNvSpPr>
          <p:nvPr>
            <p:ph type="title"/>
          </p:nvPr>
        </p:nvSpPr>
        <p:spPr>
          <a:xfrm>
            <a:off x="838200" y="365126"/>
            <a:ext cx="4638964" cy="530802"/>
          </a:xfrm>
        </p:spPr>
        <p:txBody>
          <a:bodyPr>
            <a:noAutofit/>
          </a:bodyPr>
          <a:lstStyle/>
          <a:p>
            <a:br>
              <a:rPr lang="en-GB" sz="1800" b="1" i="0" u="none" strike="noStrike" baseline="0" dirty="0">
                <a:solidFill>
                  <a:srgbClr val="000000"/>
                </a:solidFill>
                <a:latin typeface="Tahoma" panose="020B0604030504040204" pitchFamily="34" charset="0"/>
              </a:rPr>
            </a:br>
            <a:r>
              <a:rPr lang="en-GB" sz="1800" b="1" i="0" u="none" strike="noStrike" baseline="0" dirty="0">
                <a:solidFill>
                  <a:srgbClr val="000000"/>
                </a:solidFill>
                <a:latin typeface="Tahoma" panose="020B0604030504040204" pitchFamily="34" charset="0"/>
              </a:rPr>
              <a:t> Sprint retrospective meeting agenda </a:t>
            </a:r>
            <a:endParaRPr lang="en-GB" sz="1800" b="1" dirty="0"/>
          </a:p>
        </p:txBody>
      </p:sp>
      <p:pic>
        <p:nvPicPr>
          <p:cNvPr id="9" name="Content Placeholder 8">
            <a:extLst>
              <a:ext uri="{FF2B5EF4-FFF2-40B4-BE49-F238E27FC236}">
                <a16:creationId xmlns:a16="http://schemas.microsoft.com/office/drawing/2014/main" id="{1580593D-E32B-168F-4835-1EB0583510C7}"/>
              </a:ext>
            </a:extLst>
          </p:cNvPr>
          <p:cNvPicPr>
            <a:picLocks noGrp="1" noChangeAspect="1"/>
          </p:cNvPicPr>
          <p:nvPr>
            <p:ph idx="1"/>
          </p:nvPr>
        </p:nvPicPr>
        <p:blipFill rotWithShape="1">
          <a:blip r:embed="rId2"/>
          <a:srcRect l="31536" t="18155" r="36439" b="7074"/>
          <a:stretch/>
        </p:blipFill>
        <p:spPr>
          <a:xfrm>
            <a:off x="1775638" y="895928"/>
            <a:ext cx="7740502" cy="5781319"/>
          </a:xfrm>
        </p:spPr>
      </p:pic>
    </p:spTree>
    <p:extLst>
      <p:ext uri="{BB962C8B-B14F-4D97-AF65-F5344CB8AC3E}">
        <p14:creationId xmlns:p14="http://schemas.microsoft.com/office/powerpoint/2010/main" val="32674318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21A773A2-DD80-C618-D6DE-7E0E8690F5DB}"/>
              </a:ext>
            </a:extLst>
          </p:cNvPr>
          <p:cNvPicPr>
            <a:picLocks noGrp="1" noChangeAspect="1"/>
          </p:cNvPicPr>
          <p:nvPr>
            <p:ph idx="1"/>
          </p:nvPr>
        </p:nvPicPr>
        <p:blipFill rotWithShape="1">
          <a:blip r:embed="rId2"/>
          <a:srcRect l="34110" t="22862" r="38317" b="50920"/>
          <a:stretch/>
        </p:blipFill>
        <p:spPr>
          <a:xfrm>
            <a:off x="457200" y="1339703"/>
            <a:ext cx="9930809" cy="4635795"/>
          </a:xfrm>
        </p:spPr>
      </p:pic>
    </p:spTree>
    <p:extLst>
      <p:ext uri="{BB962C8B-B14F-4D97-AF65-F5344CB8AC3E}">
        <p14:creationId xmlns:p14="http://schemas.microsoft.com/office/powerpoint/2010/main" val="37145556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575D9F-35B9-E184-89CC-B60787ADDD51}"/>
              </a:ext>
            </a:extLst>
          </p:cNvPr>
          <p:cNvSpPr>
            <a:spLocks noGrp="1"/>
          </p:cNvSpPr>
          <p:nvPr>
            <p:ph type="title"/>
          </p:nvPr>
        </p:nvSpPr>
        <p:spPr>
          <a:xfrm>
            <a:off x="838200" y="365125"/>
            <a:ext cx="4328160" cy="521843"/>
          </a:xfrm>
        </p:spPr>
        <p:txBody>
          <a:bodyPr>
            <a:normAutofit fontScale="90000"/>
          </a:bodyPr>
          <a:lstStyle/>
          <a:p>
            <a:r>
              <a:rPr lang="en-GB" b="1" dirty="0"/>
              <a:t>Satisfaction radar</a:t>
            </a:r>
          </a:p>
        </p:txBody>
      </p:sp>
      <p:pic>
        <p:nvPicPr>
          <p:cNvPr id="5" name="Content Placeholder 4">
            <a:extLst>
              <a:ext uri="{FF2B5EF4-FFF2-40B4-BE49-F238E27FC236}">
                <a16:creationId xmlns:a16="http://schemas.microsoft.com/office/drawing/2014/main" id="{F86BA1EE-7EE9-656C-069E-02479C90DE29}"/>
              </a:ext>
            </a:extLst>
          </p:cNvPr>
          <p:cNvPicPr>
            <a:picLocks noGrp="1" noChangeAspect="1"/>
          </p:cNvPicPr>
          <p:nvPr>
            <p:ph idx="1"/>
          </p:nvPr>
        </p:nvPicPr>
        <p:blipFill rotWithShape="1">
          <a:blip r:embed="rId2"/>
          <a:srcRect l="25807" t="23245" r="27856" b="13093"/>
          <a:stretch/>
        </p:blipFill>
        <p:spPr>
          <a:xfrm>
            <a:off x="1581912" y="1060704"/>
            <a:ext cx="8942832" cy="5432171"/>
          </a:xfrm>
        </p:spPr>
      </p:pic>
    </p:spTree>
    <p:extLst>
      <p:ext uri="{BB962C8B-B14F-4D97-AF65-F5344CB8AC3E}">
        <p14:creationId xmlns:p14="http://schemas.microsoft.com/office/powerpoint/2010/main" val="20018620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7D4000-6876-755A-2554-E796EB74E213}"/>
              </a:ext>
            </a:extLst>
          </p:cNvPr>
          <p:cNvSpPr>
            <a:spLocks noGrp="1"/>
          </p:cNvSpPr>
          <p:nvPr>
            <p:ph type="title"/>
          </p:nvPr>
        </p:nvSpPr>
        <p:spPr>
          <a:xfrm>
            <a:off x="838200" y="365125"/>
            <a:ext cx="4300728" cy="594995"/>
          </a:xfrm>
        </p:spPr>
        <p:txBody>
          <a:bodyPr>
            <a:normAutofit fontScale="90000"/>
          </a:bodyPr>
          <a:lstStyle/>
          <a:p>
            <a:r>
              <a:rPr lang="en-GB" b="1" dirty="0"/>
              <a:t>Burndown chart</a:t>
            </a:r>
          </a:p>
        </p:txBody>
      </p:sp>
      <p:pic>
        <p:nvPicPr>
          <p:cNvPr id="11" name="Content Placeholder 10">
            <a:extLst>
              <a:ext uri="{FF2B5EF4-FFF2-40B4-BE49-F238E27FC236}">
                <a16:creationId xmlns:a16="http://schemas.microsoft.com/office/drawing/2014/main" id="{5F4ACFDB-C7AB-0589-0F47-E718F9FAC2E5}"/>
              </a:ext>
            </a:extLst>
          </p:cNvPr>
          <p:cNvPicPr>
            <a:picLocks noGrp="1" noChangeAspect="1"/>
          </p:cNvPicPr>
          <p:nvPr>
            <p:ph idx="1"/>
          </p:nvPr>
        </p:nvPicPr>
        <p:blipFill rotWithShape="1">
          <a:blip r:embed="rId2"/>
          <a:srcRect t="32062" r="50000" b="34082"/>
          <a:stretch/>
        </p:blipFill>
        <p:spPr>
          <a:xfrm>
            <a:off x="2421184" y="1229360"/>
            <a:ext cx="7068256" cy="4785360"/>
          </a:xfrm>
        </p:spPr>
      </p:pic>
    </p:spTree>
    <p:extLst>
      <p:ext uri="{BB962C8B-B14F-4D97-AF65-F5344CB8AC3E}">
        <p14:creationId xmlns:p14="http://schemas.microsoft.com/office/powerpoint/2010/main" val="41827242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6D78E8F-2B02-3E0B-02F1-27E11E0820BC}"/>
              </a:ext>
            </a:extLst>
          </p:cNvPr>
          <p:cNvPicPr>
            <a:picLocks noGrp="1" noChangeAspect="1"/>
          </p:cNvPicPr>
          <p:nvPr>
            <p:ph idx="1"/>
          </p:nvPr>
        </p:nvPicPr>
        <p:blipFill rotWithShape="1">
          <a:blip r:embed="rId2"/>
          <a:srcRect l="21515" t="27970" r="22674" b="12647"/>
          <a:stretch/>
        </p:blipFill>
        <p:spPr>
          <a:xfrm>
            <a:off x="1645920" y="660400"/>
            <a:ext cx="9652000" cy="5039361"/>
          </a:xfrm>
        </p:spPr>
      </p:pic>
    </p:spTree>
    <p:extLst>
      <p:ext uri="{BB962C8B-B14F-4D97-AF65-F5344CB8AC3E}">
        <p14:creationId xmlns:p14="http://schemas.microsoft.com/office/powerpoint/2010/main" val="2165933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1FBF20-55FE-E82C-AFD9-EB121A832091}"/>
              </a:ext>
            </a:extLst>
          </p:cNvPr>
          <p:cNvSpPr>
            <a:spLocks noGrp="1"/>
          </p:cNvSpPr>
          <p:nvPr>
            <p:ph type="title"/>
          </p:nvPr>
        </p:nvSpPr>
        <p:spPr>
          <a:xfrm>
            <a:off x="838200" y="365126"/>
            <a:ext cx="5784273" cy="576984"/>
          </a:xfrm>
        </p:spPr>
        <p:txBody>
          <a:bodyPr>
            <a:normAutofit/>
          </a:bodyPr>
          <a:lstStyle/>
          <a:p>
            <a:r>
              <a:rPr lang="en-GB" sz="3200" b="1" dirty="0"/>
              <a:t>Sprint retro feedback report</a:t>
            </a:r>
          </a:p>
        </p:txBody>
      </p:sp>
      <p:pic>
        <p:nvPicPr>
          <p:cNvPr id="9" name="Content Placeholder 8">
            <a:extLst>
              <a:ext uri="{FF2B5EF4-FFF2-40B4-BE49-F238E27FC236}">
                <a16:creationId xmlns:a16="http://schemas.microsoft.com/office/drawing/2014/main" id="{A0A925DD-CE7E-B6B2-425F-4DE656EF4AFC}"/>
              </a:ext>
            </a:extLst>
          </p:cNvPr>
          <p:cNvPicPr>
            <a:picLocks noGrp="1" noChangeAspect="1"/>
          </p:cNvPicPr>
          <p:nvPr>
            <p:ph idx="1"/>
          </p:nvPr>
        </p:nvPicPr>
        <p:blipFill rotWithShape="1">
          <a:blip r:embed="rId2"/>
          <a:srcRect l="1643" t="22572" r="5464" b="9927"/>
          <a:stretch/>
        </p:blipFill>
        <p:spPr>
          <a:xfrm>
            <a:off x="258617" y="942110"/>
            <a:ext cx="11711709" cy="6105235"/>
          </a:xfrm>
        </p:spPr>
      </p:pic>
    </p:spTree>
    <p:extLst>
      <p:ext uri="{BB962C8B-B14F-4D97-AF65-F5344CB8AC3E}">
        <p14:creationId xmlns:p14="http://schemas.microsoft.com/office/powerpoint/2010/main" val="3657353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8">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4" descr="Bright modern kitchen">
            <a:extLst>
              <a:ext uri="{FF2B5EF4-FFF2-40B4-BE49-F238E27FC236}">
                <a16:creationId xmlns:a16="http://schemas.microsoft.com/office/drawing/2014/main" id="{91CA4F13-9754-5190-0663-D533F3F6E453}"/>
              </a:ext>
            </a:extLst>
          </p:cNvPr>
          <p:cNvPicPr>
            <a:picLocks noChangeAspect="1"/>
          </p:cNvPicPr>
          <p:nvPr/>
        </p:nvPicPr>
        <p:blipFill rotWithShape="1">
          <a:blip r:embed="rId2"/>
          <a:srcRect l="5884" r="-1" b="-1"/>
          <a:stretch/>
        </p:blipFill>
        <p:spPr>
          <a:xfrm>
            <a:off x="1" y="10"/>
            <a:ext cx="10552175" cy="6857990"/>
          </a:xfrm>
          <a:prstGeom prst="rect">
            <a:avLst/>
          </a:prstGeom>
        </p:spPr>
      </p:pic>
      <p:sp>
        <p:nvSpPr>
          <p:cNvPr id="11" name="Rectangle 10">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B2C8ABF1-1C1E-8825-1A59-21036B424A0A}"/>
              </a:ext>
            </a:extLst>
          </p:cNvPr>
          <p:cNvSpPr>
            <a:spLocks noGrp="1"/>
          </p:cNvSpPr>
          <p:nvPr>
            <p:ph idx="1"/>
          </p:nvPr>
        </p:nvSpPr>
        <p:spPr>
          <a:xfrm>
            <a:off x="7531610" y="2434201"/>
            <a:ext cx="3822189" cy="3742762"/>
          </a:xfrm>
        </p:spPr>
        <p:txBody>
          <a:bodyPr>
            <a:normAutofit/>
          </a:bodyPr>
          <a:lstStyle/>
          <a:p>
            <a:pPr marL="0" indent="0">
              <a:buNone/>
            </a:pPr>
            <a:r>
              <a:rPr lang="en-GB" sz="4000" b="1" dirty="0"/>
              <a:t>Thank you</a:t>
            </a:r>
          </a:p>
        </p:txBody>
      </p:sp>
    </p:spTree>
    <p:extLst>
      <p:ext uri="{BB962C8B-B14F-4D97-AF65-F5344CB8AC3E}">
        <p14:creationId xmlns:p14="http://schemas.microsoft.com/office/powerpoint/2010/main" val="41816735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8">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0">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12">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14">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699713" y="248038"/>
            <a:ext cx="7063721" cy="1159200"/>
          </a:xfrm>
        </p:spPr>
        <p:txBody>
          <a:bodyPr anchor="ctr">
            <a:normAutofit/>
          </a:bodyPr>
          <a:lstStyle/>
          <a:p>
            <a:pPr algn="l"/>
            <a:r>
              <a:rPr lang="en-US" sz="4000" b="1" i="1">
                <a:solidFill>
                  <a:srgbClr val="FFFFFF"/>
                </a:solidFill>
              </a:rPr>
              <a:t>Product vision</a:t>
            </a:r>
          </a:p>
        </p:txBody>
      </p:sp>
      <p:sp>
        <p:nvSpPr>
          <p:cNvPr id="3" name="Subtitle 2"/>
          <p:cNvSpPr>
            <a:spLocks noGrp="1"/>
          </p:cNvSpPr>
          <p:nvPr>
            <p:ph type="subTitle" idx="1"/>
          </p:nvPr>
        </p:nvSpPr>
        <p:spPr>
          <a:xfrm>
            <a:off x="8572499" y="390832"/>
            <a:ext cx="3233585" cy="873612"/>
          </a:xfrm>
        </p:spPr>
        <p:txBody>
          <a:bodyPr anchor="ctr">
            <a:normAutofit/>
          </a:bodyPr>
          <a:lstStyle/>
          <a:p>
            <a:pPr algn="l"/>
            <a:r>
              <a:rPr lang="en-US" sz="1400" b="1">
                <a:solidFill>
                  <a:srgbClr val="FFFFFF"/>
                </a:solidFill>
              </a:rPr>
              <a:t>VISION</a:t>
            </a:r>
            <a:r>
              <a:rPr lang="en-US" sz="1400">
                <a:solidFill>
                  <a:srgbClr val="FFFFFF"/>
                </a:solidFill>
              </a:rPr>
              <a:t>: To improve Groupomania employee's motivation and engagement to increase productivity within the organization.</a:t>
            </a:r>
          </a:p>
        </p:txBody>
      </p:sp>
      <p:graphicFrame>
        <p:nvGraphicFramePr>
          <p:cNvPr id="4" name="Table 3"/>
          <p:cNvGraphicFramePr>
            <a:graphicFrameLocks noGrp="1"/>
          </p:cNvGraphicFramePr>
          <p:nvPr>
            <p:extLst>
              <p:ext uri="{D42A27DB-BD31-4B8C-83A1-F6EECF244321}">
                <p14:modId xmlns:p14="http://schemas.microsoft.com/office/powerpoint/2010/main" val="2830504301"/>
              </p:ext>
            </p:extLst>
          </p:nvPr>
        </p:nvGraphicFramePr>
        <p:xfrm>
          <a:off x="507999" y="1655276"/>
          <a:ext cx="11251774" cy="10459477"/>
        </p:xfrm>
        <a:graphic>
          <a:graphicData uri="http://schemas.openxmlformats.org/drawingml/2006/table">
            <a:tbl>
              <a:tblPr firstRow="1" bandRow="1">
                <a:tableStyleId>{7DF18680-E054-41AD-8BC1-D1AEF772440D}</a:tableStyleId>
              </a:tblPr>
              <a:tblGrid>
                <a:gridCol w="2341236">
                  <a:extLst>
                    <a:ext uri="{9D8B030D-6E8A-4147-A177-3AD203B41FA5}">
                      <a16:colId xmlns:a16="http://schemas.microsoft.com/office/drawing/2014/main" val="20000"/>
                    </a:ext>
                  </a:extLst>
                </a:gridCol>
                <a:gridCol w="2348605">
                  <a:extLst>
                    <a:ext uri="{9D8B030D-6E8A-4147-A177-3AD203B41FA5}">
                      <a16:colId xmlns:a16="http://schemas.microsoft.com/office/drawing/2014/main" val="20001"/>
                    </a:ext>
                  </a:extLst>
                </a:gridCol>
                <a:gridCol w="3141854">
                  <a:extLst>
                    <a:ext uri="{9D8B030D-6E8A-4147-A177-3AD203B41FA5}">
                      <a16:colId xmlns:a16="http://schemas.microsoft.com/office/drawing/2014/main" val="20002"/>
                    </a:ext>
                  </a:extLst>
                </a:gridCol>
                <a:gridCol w="3420079">
                  <a:extLst>
                    <a:ext uri="{9D8B030D-6E8A-4147-A177-3AD203B41FA5}">
                      <a16:colId xmlns:a16="http://schemas.microsoft.com/office/drawing/2014/main" val="20003"/>
                    </a:ext>
                  </a:extLst>
                </a:gridCol>
              </a:tblGrid>
              <a:tr h="10459477">
                <a:tc>
                  <a:txBody>
                    <a:bodyPr/>
                    <a:lstStyle/>
                    <a:p>
                      <a:r>
                        <a:rPr lang="en-US" sz="1600" u="none" strike="noStrike" kern="1200" baseline="0" dirty="0"/>
                        <a:t>TARGET GROUP</a:t>
                      </a:r>
                    </a:p>
                    <a:p>
                      <a:endParaRPr lang="en-US" sz="1400" u="none" strike="noStrike" kern="1200" baseline="0" dirty="0"/>
                    </a:p>
                    <a:p>
                      <a:r>
                        <a:rPr lang="en-US" sz="1400" b="0" dirty="0"/>
                        <a:t>Users : </a:t>
                      </a:r>
                      <a:r>
                        <a:rPr lang="en-US" sz="1400" b="0" dirty="0" err="1"/>
                        <a:t>Groupomania</a:t>
                      </a:r>
                      <a:r>
                        <a:rPr lang="en-US" sz="1400" b="0" dirty="0"/>
                        <a:t> employees</a:t>
                      </a:r>
                    </a:p>
                    <a:p>
                      <a:endParaRPr lang="en-US" sz="1400" b="0" dirty="0"/>
                    </a:p>
                    <a:p>
                      <a:r>
                        <a:rPr lang="en-US" sz="1400" b="0" dirty="0"/>
                        <a:t>Customers : The human resource department and management of </a:t>
                      </a:r>
                      <a:r>
                        <a:rPr lang="en-US" sz="1400" b="0" dirty="0" err="1"/>
                        <a:t>Groupomania</a:t>
                      </a:r>
                      <a:endParaRPr lang="en-US" sz="1400" b="0" dirty="0"/>
                    </a:p>
                  </a:txBody>
                  <a:tcPr marL="49695" marR="49695" marT="24848" marB="24848"/>
                </a:tc>
                <a:tc>
                  <a:txBody>
                    <a:bodyPr/>
                    <a:lstStyle/>
                    <a:p>
                      <a:r>
                        <a:rPr lang="en-US" sz="1600" u="none" strike="noStrike" kern="1200" baseline="0" dirty="0"/>
                        <a:t>NEEDS</a:t>
                      </a:r>
                    </a:p>
                    <a:p>
                      <a:endParaRPr lang="en-US" sz="1400" u="none" strike="noStrike" kern="1200" baseline="0" dirty="0"/>
                    </a:p>
                    <a:p>
                      <a:pPr marL="285750" indent="-285750">
                        <a:buFont typeface="Arial" panose="020B0604020202020204" pitchFamily="34" charset="0"/>
                        <a:buChar char="•"/>
                      </a:pPr>
                      <a:r>
                        <a:rPr lang="en-US" sz="1400" b="0" dirty="0"/>
                        <a:t>To increase and sustain staff's satisfaction within work environment</a:t>
                      </a:r>
                    </a:p>
                    <a:p>
                      <a:pPr marL="285750" indent="-285750">
                        <a:buFont typeface="Arial" panose="020B0604020202020204" pitchFamily="34" charset="0"/>
                        <a:buChar char="•"/>
                      </a:pPr>
                      <a:r>
                        <a:rPr lang="en-US" sz="1400" b="0" dirty="0"/>
                        <a:t>To improve employee's wellbeing</a:t>
                      </a:r>
                    </a:p>
                    <a:p>
                      <a:pPr marL="285750" indent="-285750">
                        <a:buFont typeface="Arial" panose="020B0604020202020204" pitchFamily="34" charset="0"/>
                        <a:buChar char="•"/>
                      </a:pPr>
                      <a:r>
                        <a:rPr lang="en-US" sz="1400" b="0" dirty="0"/>
                        <a:t>To improve clear regular communication </a:t>
                      </a:r>
                      <a:r>
                        <a:rPr lang="en-US" sz="1400" b="0"/>
                        <a:t>between departments</a:t>
                      </a:r>
                      <a:endParaRPr lang="en-US" sz="1400" b="0" dirty="0"/>
                    </a:p>
                    <a:p>
                      <a:pPr marL="285750" indent="-285750">
                        <a:buFont typeface="Arial" panose="020B0604020202020204" pitchFamily="34" charset="0"/>
                        <a:buChar char="•"/>
                      </a:pPr>
                      <a:r>
                        <a:rPr lang="en-US" sz="1400" b="0" dirty="0"/>
                        <a:t>To ensure even distribution of workload amongst </a:t>
                      </a:r>
                      <a:r>
                        <a:rPr lang="en-US" sz="1400" b="0" dirty="0" err="1"/>
                        <a:t>Groupomania</a:t>
                      </a:r>
                      <a:r>
                        <a:rPr lang="en-US" sz="1400" b="0" dirty="0"/>
                        <a:t> employees is enhanced</a:t>
                      </a:r>
                    </a:p>
                  </a:txBody>
                  <a:tcPr marL="49695" marR="49695" marT="24848" marB="24848"/>
                </a:tc>
                <a:tc>
                  <a:txBody>
                    <a:bodyPr/>
                    <a:lstStyle/>
                    <a:p>
                      <a:r>
                        <a:rPr lang="en-US" sz="1600" u="none" strike="noStrike" kern="1200" baseline="0" dirty="0"/>
                        <a:t>PRODUCT</a:t>
                      </a:r>
                    </a:p>
                    <a:p>
                      <a:endParaRPr lang="en-US" sz="1400" u="none" strike="noStrike" kern="1200" baseline="0" dirty="0"/>
                    </a:p>
                    <a:p>
                      <a:pPr marL="285750" indent="-285750">
                        <a:buFont typeface="Arial" panose="020B0604020202020204" pitchFamily="34" charset="0"/>
                        <a:buChar char="•"/>
                      </a:pPr>
                      <a:r>
                        <a:rPr lang="en-US" sz="1400" b="0" u="none" strike="noStrike" kern="1200" baseline="0" dirty="0"/>
                        <a:t>To create a new internal social network platform for </a:t>
                      </a:r>
                      <a:r>
                        <a:rPr lang="en-US" sz="1400" b="0" u="none" strike="noStrike" kern="1200" baseline="0" dirty="0" err="1"/>
                        <a:t>Groupomania</a:t>
                      </a:r>
                      <a:r>
                        <a:rPr lang="en-US" sz="1400" b="0" u="none" strike="noStrike" kern="1200" baseline="0" dirty="0"/>
                        <a:t> employees so as to build social interaction to improve their wellbeing</a:t>
                      </a:r>
                    </a:p>
                    <a:p>
                      <a:pPr marL="285750" indent="-285750">
                        <a:buFont typeface="Arial" panose="020B0604020202020204" pitchFamily="34" charset="0"/>
                        <a:buChar char="•"/>
                      </a:pPr>
                      <a:endParaRPr lang="en-US" sz="1400" b="0" u="sng" strike="noStrike" kern="1200" baseline="0" dirty="0"/>
                    </a:p>
                    <a:p>
                      <a:pPr marL="0" indent="0">
                        <a:buFont typeface="Arial" panose="020B0604020202020204" pitchFamily="34" charset="0"/>
                        <a:buNone/>
                      </a:pPr>
                      <a:r>
                        <a:rPr lang="en-US" sz="1400" b="0" u="sng" kern="1200" dirty="0">
                          <a:solidFill>
                            <a:schemeClr val="lt1"/>
                          </a:solidFill>
                          <a:effectLst/>
                          <a:latin typeface="+mn-lt"/>
                          <a:ea typeface="+mn-ea"/>
                          <a:cs typeface="+mn-cs"/>
                        </a:rPr>
                        <a:t>Product features</a:t>
                      </a:r>
                      <a:r>
                        <a:rPr lang="en-US" sz="1400" b="0" u="sng" kern="1200" baseline="0" dirty="0">
                          <a:solidFill>
                            <a:schemeClr val="lt1"/>
                          </a:solidFill>
                          <a:effectLst/>
                          <a:latin typeface="+mn-lt"/>
                          <a:ea typeface="+mn-ea"/>
                          <a:cs typeface="+mn-cs"/>
                        </a:rPr>
                        <a:t> </a:t>
                      </a:r>
                    </a:p>
                    <a:p>
                      <a:pPr marL="0" indent="0">
                        <a:buFont typeface="Arial" panose="020B0604020202020204" pitchFamily="34" charset="0"/>
                        <a:buNone/>
                      </a:pPr>
                      <a:endParaRPr lang="en-US" sz="1400" b="0" u="none" strike="noStrike" kern="1200" baseline="0" dirty="0">
                        <a:solidFill>
                          <a:schemeClr val="lt1"/>
                        </a:solidFill>
                        <a:effectLst/>
                        <a:latin typeface="+mn-lt"/>
                        <a:ea typeface="+mn-ea"/>
                        <a:cs typeface="+mn-cs"/>
                      </a:endParaRPr>
                    </a:p>
                    <a:p>
                      <a:pPr marL="285750" indent="-285750">
                        <a:buFont typeface="Arial" panose="020B0604020202020204" pitchFamily="34" charset="0"/>
                        <a:buChar char="•"/>
                      </a:pPr>
                      <a:r>
                        <a:rPr lang="en-US" sz="1400" b="0" u="none" strike="noStrike" kern="1200" baseline="0" dirty="0">
                          <a:solidFill>
                            <a:schemeClr val="lt1"/>
                          </a:solidFill>
                          <a:effectLst/>
                          <a:latin typeface="+mn-lt"/>
                          <a:ea typeface="+mn-ea"/>
                          <a:cs typeface="+mn-cs"/>
                        </a:rPr>
                        <a:t>Account creation must be sim</a:t>
                      </a:r>
                      <a:r>
                        <a:rPr lang="en-US" sz="1400" b="0" kern="1200" dirty="0">
                          <a:solidFill>
                            <a:schemeClr val="lt1"/>
                          </a:solidFill>
                          <a:effectLst/>
                          <a:latin typeface="+mn-lt"/>
                          <a:ea typeface="+mn-ea"/>
                          <a:cs typeface="+mn-cs"/>
                        </a:rPr>
                        <a:t>ple</a:t>
                      </a:r>
                      <a:r>
                        <a:rPr lang="en-US" sz="1400" b="0" kern="1200" baseline="0" dirty="0">
                          <a:solidFill>
                            <a:schemeClr val="lt1"/>
                          </a:solidFill>
                          <a:effectLst/>
                          <a:latin typeface="+mn-lt"/>
                          <a:ea typeface="+mn-ea"/>
                          <a:cs typeface="+mn-cs"/>
                        </a:rPr>
                        <a:t> and </a:t>
                      </a:r>
                      <a:r>
                        <a:rPr lang="en-US" sz="1400" b="0" kern="1200" dirty="0">
                          <a:solidFill>
                            <a:schemeClr val="lt1"/>
                          </a:solidFill>
                          <a:effectLst/>
                          <a:latin typeface="+mn-lt"/>
                          <a:ea typeface="+mn-ea"/>
                          <a:cs typeface="+mn-cs"/>
                        </a:rPr>
                        <a:t>p</a:t>
                      </a:r>
                      <a:r>
                        <a:rPr lang="en-US" sz="1400" b="0" kern="1200" baseline="0" dirty="0">
                          <a:solidFill>
                            <a:schemeClr val="lt1"/>
                          </a:solidFill>
                          <a:effectLst/>
                          <a:latin typeface="+mn-lt"/>
                          <a:ea typeface="+mn-ea"/>
                          <a:cs typeface="+mn-cs"/>
                        </a:rPr>
                        <a:t>ossible from a mobile </a:t>
                      </a:r>
                      <a:r>
                        <a:rPr lang="en-US" sz="1400" b="0" kern="1200" dirty="0">
                          <a:solidFill>
                            <a:schemeClr val="lt1"/>
                          </a:solidFill>
                          <a:effectLst/>
                          <a:latin typeface="+mn-lt"/>
                          <a:ea typeface="+mn-ea"/>
                          <a:cs typeface="+mn-cs"/>
                        </a:rPr>
                        <a:t>p</a:t>
                      </a:r>
                      <a:r>
                        <a:rPr lang="en-US" sz="1400" b="0" kern="1200" baseline="0" dirty="0">
                          <a:solidFill>
                            <a:schemeClr val="lt1"/>
                          </a:solidFill>
                          <a:effectLst/>
                          <a:latin typeface="+mn-lt"/>
                          <a:ea typeface="+mn-ea"/>
                          <a:cs typeface="+mn-cs"/>
                        </a:rPr>
                        <a:t>hone</a:t>
                      </a:r>
                    </a:p>
                    <a:p>
                      <a:pPr marL="0" indent="0">
                        <a:buFont typeface="Arial" panose="020B0604020202020204" pitchFamily="34" charset="0"/>
                        <a:buNone/>
                      </a:pPr>
                      <a:endParaRPr lang="en-US" sz="1400" b="0" kern="1200" baseline="0" dirty="0">
                        <a:solidFill>
                          <a:schemeClr val="lt1"/>
                        </a:solidFill>
                        <a:effectLst/>
                        <a:latin typeface="+mn-lt"/>
                        <a:ea typeface="+mn-ea"/>
                        <a:cs typeface="+mn-cs"/>
                      </a:endParaRPr>
                    </a:p>
                    <a:p>
                      <a:pPr marL="285750" indent="-285750">
                        <a:buFont typeface="Arial" panose="020B0604020202020204" pitchFamily="34" charset="0"/>
                        <a:buChar char="•"/>
                      </a:pPr>
                      <a:r>
                        <a:rPr lang="en-US" sz="1400" b="0" kern="1200" baseline="0" dirty="0">
                          <a:solidFill>
                            <a:schemeClr val="lt1"/>
                          </a:solidFill>
                          <a:effectLst/>
                          <a:latin typeface="+mn-lt"/>
                          <a:ea typeface="+mn-ea"/>
                          <a:cs typeface="+mn-cs"/>
                        </a:rPr>
                        <a:t>Users </a:t>
                      </a:r>
                      <a:r>
                        <a:rPr lang="en-US" sz="1400" b="0" kern="1200" dirty="0">
                          <a:solidFill>
                            <a:schemeClr val="lt1"/>
                          </a:solidFill>
                          <a:effectLst/>
                          <a:latin typeface="+mn-lt"/>
                          <a:ea typeface="+mn-ea"/>
                          <a:cs typeface="+mn-cs"/>
                        </a:rPr>
                        <a:t>profile </a:t>
                      </a:r>
                      <a:r>
                        <a:rPr lang="en-US" sz="1400" b="0" kern="1200" baseline="0" dirty="0">
                          <a:solidFill>
                            <a:schemeClr val="lt1"/>
                          </a:solidFill>
                          <a:effectLst/>
                          <a:latin typeface="+mn-lt"/>
                          <a:ea typeface="+mn-ea"/>
                          <a:cs typeface="+mn-cs"/>
                        </a:rPr>
                        <a:t> must include little information for quick com</a:t>
                      </a:r>
                      <a:r>
                        <a:rPr lang="en-US" sz="1400" b="0" kern="1200" dirty="0">
                          <a:solidFill>
                            <a:schemeClr val="lt1"/>
                          </a:solidFill>
                          <a:effectLst/>
                          <a:latin typeface="+mn-lt"/>
                          <a:ea typeface="+mn-ea"/>
                          <a:cs typeface="+mn-cs"/>
                        </a:rPr>
                        <a:t>p</a:t>
                      </a:r>
                      <a:r>
                        <a:rPr lang="en-US" sz="1400" b="0" kern="1200" baseline="0" dirty="0">
                          <a:solidFill>
                            <a:schemeClr val="lt1"/>
                          </a:solidFill>
                          <a:effectLst/>
                          <a:latin typeface="+mn-lt"/>
                          <a:ea typeface="+mn-ea"/>
                          <a:cs typeface="+mn-cs"/>
                        </a:rPr>
                        <a:t>letion</a:t>
                      </a:r>
                    </a:p>
                    <a:p>
                      <a:pPr marL="0" indent="0">
                        <a:buFont typeface="Arial" panose="020B0604020202020204" pitchFamily="34" charset="0"/>
                        <a:buNone/>
                      </a:pPr>
                      <a:endParaRPr lang="en-US" sz="1400" b="0" kern="1200" baseline="0" dirty="0">
                        <a:solidFill>
                          <a:schemeClr val="lt1"/>
                        </a:solidFill>
                        <a:effectLst/>
                        <a:latin typeface="+mn-lt"/>
                        <a:ea typeface="+mn-ea"/>
                        <a:cs typeface="+mn-cs"/>
                      </a:endParaRPr>
                    </a:p>
                    <a:p>
                      <a:pPr marL="285750" indent="-285750">
                        <a:buFont typeface="Arial" panose="020B0604020202020204" pitchFamily="34" charset="0"/>
                        <a:buChar char="•"/>
                      </a:pPr>
                      <a:r>
                        <a:rPr lang="en-US" sz="1400" b="0" kern="1200" baseline="0" dirty="0">
                          <a:solidFill>
                            <a:schemeClr val="lt1"/>
                          </a:solidFill>
                          <a:effectLst/>
                          <a:latin typeface="+mn-lt"/>
                          <a:ea typeface="+mn-ea"/>
                          <a:cs typeface="+mn-cs"/>
                        </a:rPr>
                        <a:t>Account deletion must be </a:t>
                      </a:r>
                      <a:r>
                        <a:rPr lang="en-US" sz="1400" b="0" kern="1200" dirty="0">
                          <a:solidFill>
                            <a:schemeClr val="lt1"/>
                          </a:solidFill>
                          <a:effectLst/>
                          <a:latin typeface="+mn-lt"/>
                          <a:ea typeface="+mn-ea"/>
                          <a:cs typeface="+mn-cs"/>
                        </a:rPr>
                        <a:t>possible</a:t>
                      </a:r>
                    </a:p>
                    <a:p>
                      <a:pPr marL="0" indent="0">
                        <a:buFont typeface="Arial" panose="020B0604020202020204" pitchFamily="34" charset="0"/>
                        <a:buNone/>
                      </a:pPr>
                      <a:endParaRPr lang="en-US" sz="1400" b="0" kern="1200" dirty="0">
                        <a:solidFill>
                          <a:schemeClr val="lt1"/>
                        </a:solidFill>
                        <a:effectLst/>
                        <a:latin typeface="+mn-lt"/>
                        <a:ea typeface="+mn-ea"/>
                        <a:cs typeface="+mn-cs"/>
                      </a:endParaRPr>
                    </a:p>
                    <a:p>
                      <a:pPr marL="285750" indent="-285750">
                        <a:buFont typeface="Arial" panose="020B0604020202020204" pitchFamily="34" charset="0"/>
                        <a:buChar char="•"/>
                      </a:pPr>
                      <a:r>
                        <a:rPr lang="en-US" sz="1400" b="0" kern="1200" dirty="0">
                          <a:solidFill>
                            <a:schemeClr val="lt1"/>
                          </a:solidFill>
                          <a:effectLst/>
                          <a:latin typeface="+mn-lt"/>
                          <a:ea typeface="+mn-ea"/>
                          <a:cs typeface="+mn-cs"/>
                        </a:rPr>
                        <a:t>Multimedia</a:t>
                      </a:r>
                      <a:r>
                        <a:rPr lang="en-US" sz="1400" b="0" kern="1200" baseline="0" dirty="0">
                          <a:solidFill>
                            <a:schemeClr val="lt1"/>
                          </a:solidFill>
                          <a:effectLst/>
                          <a:latin typeface="+mn-lt"/>
                          <a:ea typeface="+mn-ea"/>
                          <a:cs typeface="+mn-cs"/>
                        </a:rPr>
                        <a:t> </a:t>
                      </a:r>
                      <a:r>
                        <a:rPr lang="en-US" sz="1400" b="0" kern="1200" dirty="0">
                          <a:solidFill>
                            <a:schemeClr val="lt1"/>
                          </a:solidFill>
                          <a:effectLst/>
                          <a:latin typeface="+mn-lt"/>
                          <a:ea typeface="+mn-ea"/>
                          <a:cs typeface="+mn-cs"/>
                        </a:rPr>
                        <a:t>p</a:t>
                      </a:r>
                      <a:r>
                        <a:rPr lang="en-US" sz="1400" b="0" kern="1200" baseline="0" dirty="0">
                          <a:solidFill>
                            <a:schemeClr val="lt1"/>
                          </a:solidFill>
                          <a:effectLst/>
                          <a:latin typeface="+mn-lt"/>
                          <a:ea typeface="+mn-ea"/>
                          <a:cs typeface="+mn-cs"/>
                        </a:rPr>
                        <a:t>ublication must be </a:t>
                      </a:r>
                      <a:r>
                        <a:rPr lang="en-US" sz="1400" b="0" kern="1200" dirty="0">
                          <a:solidFill>
                            <a:schemeClr val="lt1"/>
                          </a:solidFill>
                          <a:effectLst/>
                          <a:latin typeface="+mn-lt"/>
                          <a:ea typeface="+mn-ea"/>
                          <a:cs typeface="+mn-cs"/>
                        </a:rPr>
                        <a:t>possible</a:t>
                      </a:r>
                    </a:p>
                    <a:p>
                      <a:pPr marL="0" indent="0">
                        <a:buFont typeface="Arial" panose="020B0604020202020204" pitchFamily="34" charset="0"/>
                        <a:buNone/>
                      </a:pPr>
                      <a:endParaRPr lang="en-US" sz="1400" b="0" kern="1200" dirty="0">
                        <a:solidFill>
                          <a:schemeClr val="lt1"/>
                        </a:solidFill>
                        <a:effectLst/>
                        <a:latin typeface="+mn-lt"/>
                        <a:ea typeface="+mn-ea"/>
                        <a:cs typeface="+mn-cs"/>
                      </a:endParaRPr>
                    </a:p>
                    <a:p>
                      <a:pPr marL="285750" indent="-285750">
                        <a:buFont typeface="Arial" panose="020B0604020202020204" pitchFamily="34" charset="0"/>
                        <a:buChar char="•"/>
                      </a:pPr>
                      <a:r>
                        <a:rPr lang="en-US" sz="1400" b="0" kern="1200" dirty="0">
                          <a:solidFill>
                            <a:schemeClr val="lt1"/>
                          </a:solidFill>
                          <a:effectLst/>
                          <a:latin typeface="+mn-lt"/>
                          <a:ea typeface="+mn-ea"/>
                          <a:cs typeface="+mn-cs"/>
                        </a:rPr>
                        <a:t>Written content must be possible</a:t>
                      </a:r>
                    </a:p>
                    <a:p>
                      <a:pPr marL="0" indent="0">
                        <a:buFont typeface="Arial" panose="020B0604020202020204" pitchFamily="34" charset="0"/>
                        <a:buNone/>
                      </a:pPr>
                      <a:endParaRPr lang="en-US" sz="1400" b="0" kern="1200" dirty="0">
                        <a:solidFill>
                          <a:schemeClr val="lt1"/>
                        </a:solidFill>
                        <a:effectLst/>
                        <a:latin typeface="+mn-lt"/>
                        <a:ea typeface="+mn-ea"/>
                        <a:cs typeface="+mn-cs"/>
                      </a:endParaRPr>
                    </a:p>
                    <a:p>
                      <a:pPr marL="285750" indent="-285750">
                        <a:buFont typeface="Arial" panose="020B0604020202020204" pitchFamily="34" charset="0"/>
                        <a:buChar char="•"/>
                      </a:pPr>
                      <a:r>
                        <a:rPr lang="en-US" sz="1400" b="0" kern="1200" dirty="0">
                          <a:solidFill>
                            <a:schemeClr val="lt1"/>
                          </a:solidFill>
                          <a:effectLst/>
                          <a:latin typeface="+mn-lt"/>
                          <a:ea typeface="+mn-ea"/>
                          <a:cs typeface="+mn-cs"/>
                        </a:rPr>
                        <a:t>Unread post must be easily identify by users</a:t>
                      </a:r>
                    </a:p>
                    <a:p>
                      <a:pPr marL="0" indent="0">
                        <a:buFont typeface="Arial" panose="020B0604020202020204" pitchFamily="34" charset="0"/>
                        <a:buNone/>
                      </a:pPr>
                      <a:endParaRPr lang="en-US" sz="1000" b="1" kern="1200" dirty="0">
                        <a:solidFill>
                          <a:schemeClr val="lt1"/>
                        </a:solidFill>
                        <a:effectLst/>
                        <a:latin typeface="+mn-lt"/>
                        <a:ea typeface="+mn-ea"/>
                        <a:cs typeface="+mn-cs"/>
                      </a:endParaRPr>
                    </a:p>
                    <a:p>
                      <a:pPr marL="0" indent="0">
                        <a:buFont typeface="Arial" panose="020B0604020202020204" pitchFamily="34" charset="0"/>
                        <a:buNone/>
                      </a:pPr>
                      <a:endParaRPr lang="en-US" sz="1000" b="1" kern="1200" dirty="0">
                        <a:solidFill>
                          <a:schemeClr val="lt1"/>
                        </a:solidFill>
                        <a:effectLst/>
                        <a:latin typeface="+mn-lt"/>
                        <a:ea typeface="+mn-ea"/>
                        <a:cs typeface="+mn-cs"/>
                      </a:endParaRPr>
                    </a:p>
                    <a:p>
                      <a:pPr marL="0" indent="0">
                        <a:buFont typeface="Arial" panose="020B0604020202020204" pitchFamily="34" charset="0"/>
                        <a:buNone/>
                      </a:pPr>
                      <a:endParaRPr lang="en-US" sz="1000" b="1" kern="1200" dirty="0">
                        <a:solidFill>
                          <a:schemeClr val="lt1"/>
                        </a:solidFill>
                        <a:effectLst/>
                        <a:latin typeface="+mn-lt"/>
                        <a:ea typeface="+mn-ea"/>
                        <a:cs typeface="+mn-cs"/>
                      </a:endParaRPr>
                    </a:p>
                    <a:p>
                      <a:pPr marL="0" indent="0">
                        <a:buFont typeface="Arial" panose="020B0604020202020204" pitchFamily="34" charset="0"/>
                        <a:buNone/>
                      </a:pPr>
                      <a:endParaRPr lang="en-US" sz="1000" b="1" kern="1200" baseline="0" dirty="0">
                        <a:solidFill>
                          <a:schemeClr val="lt1"/>
                        </a:solidFill>
                        <a:effectLst/>
                        <a:latin typeface="+mn-lt"/>
                        <a:ea typeface="+mn-ea"/>
                        <a:cs typeface="+mn-cs"/>
                      </a:endParaRPr>
                    </a:p>
                    <a:p>
                      <a:pPr marL="0" indent="0">
                        <a:buFont typeface="Arial" panose="020B0604020202020204" pitchFamily="34" charset="0"/>
                        <a:buNone/>
                      </a:pPr>
                      <a:endParaRPr lang="en-US" sz="1000" b="1" kern="1200" baseline="0" dirty="0">
                        <a:solidFill>
                          <a:schemeClr val="lt1"/>
                        </a:solidFill>
                        <a:effectLst/>
                        <a:latin typeface="+mn-lt"/>
                        <a:ea typeface="+mn-ea"/>
                        <a:cs typeface="+mn-cs"/>
                      </a:endParaRPr>
                    </a:p>
                    <a:p>
                      <a:pPr marL="0" indent="0">
                        <a:buFont typeface="Arial" panose="020B0604020202020204" pitchFamily="34" charset="0"/>
                        <a:buNone/>
                      </a:pPr>
                      <a:endParaRPr lang="en-US" sz="1000" b="1" u="none" strike="noStrike" kern="1200" baseline="0" dirty="0">
                        <a:solidFill>
                          <a:schemeClr val="lt1"/>
                        </a:solidFill>
                        <a:effectLst/>
                        <a:latin typeface="+mn-lt"/>
                        <a:ea typeface="+mn-ea"/>
                        <a:cs typeface="+mn-cs"/>
                      </a:endParaRPr>
                    </a:p>
                    <a:p>
                      <a:pPr marL="0" indent="0">
                        <a:buFont typeface="Arial" panose="020B0604020202020204" pitchFamily="34" charset="0"/>
                        <a:buNone/>
                      </a:pPr>
                      <a:endParaRPr lang="en-US" sz="1000" b="0" u="none" strike="noStrike" kern="1200" baseline="0" dirty="0"/>
                    </a:p>
                    <a:p>
                      <a:endParaRPr lang="en-US" sz="1000" b="1" i="0" u="none" strike="noStrike" kern="1200" baseline="0" dirty="0">
                        <a:solidFill>
                          <a:schemeClr val="lt1"/>
                        </a:solidFill>
                        <a:latin typeface="+mn-lt"/>
                        <a:ea typeface="+mn-ea"/>
                        <a:cs typeface="+mn-cs"/>
                      </a:endParaRPr>
                    </a:p>
                  </a:txBody>
                  <a:tcPr marL="49695" marR="49695" marT="24848" marB="24848"/>
                </a:tc>
                <a:tc>
                  <a:txBody>
                    <a:bodyPr/>
                    <a:lstStyle/>
                    <a:p>
                      <a:r>
                        <a:rPr lang="en-US" sz="1600" u="none" strike="noStrike" kern="1200" baseline="0" dirty="0"/>
                        <a:t>BUSINESS</a:t>
                      </a:r>
                    </a:p>
                    <a:p>
                      <a:r>
                        <a:rPr lang="en-US" sz="1600" u="none" strike="noStrike" kern="1200" baseline="0" dirty="0"/>
                        <a:t>GOALS</a:t>
                      </a:r>
                    </a:p>
                    <a:p>
                      <a:endParaRPr lang="en-US" sz="1400" u="none" strike="noStrike" kern="1200" baseline="0" dirty="0"/>
                    </a:p>
                    <a:p>
                      <a:pPr marL="285750" indent="-285750">
                        <a:buFont typeface="Arial" panose="020B0604020202020204" pitchFamily="34" charset="0"/>
                        <a:buChar char="•"/>
                      </a:pPr>
                      <a:r>
                        <a:rPr lang="en-US" sz="1400" b="0" dirty="0"/>
                        <a:t>To improve employee's productivity within </a:t>
                      </a:r>
                      <a:r>
                        <a:rPr lang="en-US" sz="1400" b="0" dirty="0" err="1"/>
                        <a:t>Groupomania</a:t>
                      </a:r>
                      <a:r>
                        <a:rPr lang="en-US" sz="1400" b="0" dirty="0"/>
                        <a:t> so as to increase profit by 35% in 24 months</a:t>
                      </a:r>
                    </a:p>
                    <a:p>
                      <a:endParaRPr lang="en-US" sz="1400" b="0" dirty="0"/>
                    </a:p>
                    <a:p>
                      <a:pPr marL="285750" indent="-285750">
                        <a:buFont typeface="Arial" panose="020B0604020202020204" pitchFamily="34" charset="0"/>
                        <a:buChar char="•"/>
                      </a:pPr>
                      <a:r>
                        <a:rPr lang="en-US" sz="1400" b="0" dirty="0"/>
                        <a:t>To make </a:t>
                      </a:r>
                      <a:r>
                        <a:rPr lang="en-US" sz="1400" b="0" dirty="0" err="1"/>
                        <a:t>Groupomania</a:t>
                      </a:r>
                      <a:r>
                        <a:rPr lang="en-US" sz="1400" b="0" dirty="0"/>
                        <a:t> the best place to work in 5 years</a:t>
                      </a:r>
                    </a:p>
                    <a:p>
                      <a:endParaRPr lang="en-US" sz="1400" b="0" dirty="0"/>
                    </a:p>
                    <a:p>
                      <a:pPr marL="285750" indent="-285750">
                        <a:buFont typeface="Arial" panose="020B0604020202020204" pitchFamily="34" charset="0"/>
                        <a:buChar char="•"/>
                      </a:pPr>
                      <a:r>
                        <a:rPr lang="en-US" sz="1400" b="0" dirty="0"/>
                        <a:t>To make on-boarding of new employees flawless and  satisfying and also improved by 45%</a:t>
                      </a:r>
                    </a:p>
                    <a:p>
                      <a:endParaRPr lang="en-US" sz="1400" b="0" dirty="0"/>
                    </a:p>
                    <a:p>
                      <a:pPr marL="285750" indent="-285750">
                        <a:buFont typeface="Arial" panose="020B0604020202020204" pitchFamily="34" charset="0"/>
                        <a:buChar char="•"/>
                      </a:pPr>
                      <a:r>
                        <a:rPr lang="en-US" sz="1400" b="0" dirty="0"/>
                        <a:t>To increase clear communication between departments by 75% in 2years to achieve bonding amongst staffs for smooth running of </a:t>
                      </a:r>
                      <a:r>
                        <a:rPr lang="en-US" sz="1400" b="0" dirty="0" err="1"/>
                        <a:t>Groupomania</a:t>
                      </a:r>
                      <a:endParaRPr lang="en-US" sz="1400" b="0" dirty="0"/>
                    </a:p>
                    <a:p>
                      <a:endParaRPr lang="en-US" sz="1400" b="0" dirty="0"/>
                    </a:p>
                    <a:p>
                      <a:pPr marL="285750" indent="-285750">
                        <a:buFont typeface="Arial" panose="020B0604020202020204" pitchFamily="34" charset="0"/>
                        <a:buChar char="•"/>
                      </a:pPr>
                      <a:r>
                        <a:rPr lang="en-US" sz="1400" b="0" dirty="0"/>
                        <a:t>To enable even distribution of workload amongst colleague so as to increase employee's productivity by 45%</a:t>
                      </a:r>
                    </a:p>
                    <a:p>
                      <a:endParaRPr lang="en-US" sz="1000" b="0" dirty="0"/>
                    </a:p>
                  </a:txBody>
                  <a:tcPr marL="49695" marR="49695" marT="24848" marB="24848"/>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8845882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6532" y="365125"/>
            <a:ext cx="2085304" cy="536396"/>
          </a:xfrm>
          <a:solidFill>
            <a:schemeClr val="accent1"/>
          </a:solidFill>
        </p:spPr>
        <p:txBody>
          <a:bodyPr>
            <a:normAutofit fontScale="90000"/>
          </a:bodyPr>
          <a:lstStyle/>
          <a:p>
            <a:r>
              <a:rPr lang="en-US" i="1" dirty="0"/>
              <a:t>P</a:t>
            </a:r>
            <a:r>
              <a:rPr lang="en-US" b="1" i="1" dirty="0"/>
              <a:t>ersona</a:t>
            </a:r>
            <a:r>
              <a:rPr lang="en-US" b="1" dirty="0"/>
              <a:t> </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334110990"/>
              </p:ext>
            </p:extLst>
          </p:nvPr>
        </p:nvGraphicFramePr>
        <p:xfrm>
          <a:off x="669702" y="1095375"/>
          <a:ext cx="10684098" cy="4996332"/>
        </p:xfrm>
        <a:graphic>
          <a:graphicData uri="http://schemas.openxmlformats.org/drawingml/2006/table">
            <a:tbl>
              <a:tblPr firstRow="1" bandRow="1">
                <a:tableStyleId>{7DF18680-E054-41AD-8BC1-D1AEF772440D}</a:tableStyleId>
              </a:tblPr>
              <a:tblGrid>
                <a:gridCol w="3561366">
                  <a:extLst>
                    <a:ext uri="{9D8B030D-6E8A-4147-A177-3AD203B41FA5}">
                      <a16:colId xmlns:a16="http://schemas.microsoft.com/office/drawing/2014/main" val="20000"/>
                    </a:ext>
                  </a:extLst>
                </a:gridCol>
                <a:gridCol w="3561366">
                  <a:extLst>
                    <a:ext uri="{9D8B030D-6E8A-4147-A177-3AD203B41FA5}">
                      <a16:colId xmlns:a16="http://schemas.microsoft.com/office/drawing/2014/main" val="20001"/>
                    </a:ext>
                  </a:extLst>
                </a:gridCol>
                <a:gridCol w="3561366">
                  <a:extLst>
                    <a:ext uri="{9D8B030D-6E8A-4147-A177-3AD203B41FA5}">
                      <a16:colId xmlns:a16="http://schemas.microsoft.com/office/drawing/2014/main" val="20002"/>
                    </a:ext>
                  </a:extLst>
                </a:gridCol>
              </a:tblGrid>
              <a:tr h="499633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1" kern="1200" dirty="0">
                          <a:solidFill>
                            <a:schemeClr val="lt1"/>
                          </a:solidFill>
                          <a:effectLst/>
                          <a:latin typeface="+mn-lt"/>
                          <a:ea typeface="+mn-ea"/>
                          <a:cs typeface="+mn-cs"/>
                        </a:rPr>
                        <a:t>NAME</a:t>
                      </a:r>
                      <a:r>
                        <a:rPr lang="en-US" sz="1800" b="1" kern="1200" baseline="0" dirty="0">
                          <a:solidFill>
                            <a:schemeClr val="lt1"/>
                          </a:solidFill>
                          <a:effectLst/>
                          <a:latin typeface="+mn-lt"/>
                          <a:ea typeface="+mn-ea"/>
                          <a:cs typeface="+mn-cs"/>
                        </a:rPr>
                        <a:t> &amp; </a:t>
                      </a:r>
                      <a:r>
                        <a:rPr lang="en-US" dirty="0"/>
                        <a:t>P</a:t>
                      </a:r>
                      <a:r>
                        <a:rPr lang="en-US" sz="1800" b="1" kern="1200" dirty="0">
                          <a:solidFill>
                            <a:schemeClr val="lt1"/>
                          </a:solidFill>
                          <a:effectLst/>
                          <a:latin typeface="+mn-lt"/>
                          <a:ea typeface="+mn-ea"/>
                          <a:cs typeface="+mn-cs"/>
                        </a:rPr>
                        <a:t>ICTURE</a:t>
                      </a:r>
                    </a:p>
                    <a:p>
                      <a:r>
                        <a:rPr lang="en-US" sz="1800" b="1" kern="1200" dirty="0">
                          <a:solidFill>
                            <a:schemeClr val="lt1"/>
                          </a:solidFill>
                          <a:effectLst/>
                          <a:latin typeface="+mn-lt"/>
                          <a:ea typeface="+mn-ea"/>
                          <a:cs typeface="+mn-cs"/>
                        </a:rPr>
                        <a:t> </a:t>
                      </a:r>
                    </a:p>
                    <a:p>
                      <a:endParaRPr lang="en-US" sz="1800" b="1" kern="1200" dirty="0">
                        <a:solidFill>
                          <a:schemeClr val="lt1"/>
                        </a:solidFill>
                        <a:effectLst/>
                        <a:latin typeface="+mn-lt"/>
                        <a:ea typeface="+mn-ea"/>
                        <a:cs typeface="+mn-cs"/>
                      </a:endParaRPr>
                    </a:p>
                    <a:p>
                      <a:endParaRPr lang="en-US" sz="1800" b="1" kern="1200" dirty="0">
                        <a:solidFill>
                          <a:schemeClr val="lt1"/>
                        </a:solidFill>
                        <a:effectLst/>
                        <a:latin typeface="+mn-lt"/>
                        <a:ea typeface="+mn-ea"/>
                        <a:cs typeface="+mn-cs"/>
                      </a:endParaRPr>
                    </a:p>
                    <a:p>
                      <a:endParaRPr lang="en-US" sz="1800" b="1" kern="1200" dirty="0">
                        <a:solidFill>
                          <a:schemeClr val="lt1"/>
                        </a:solidFill>
                        <a:effectLst/>
                        <a:latin typeface="+mn-lt"/>
                        <a:ea typeface="+mn-ea"/>
                        <a:cs typeface="+mn-cs"/>
                      </a:endParaRPr>
                    </a:p>
                    <a:p>
                      <a:endParaRPr lang="en-US" dirty="0"/>
                    </a:p>
                  </a:txBody>
                  <a:tcPr/>
                </a:tc>
                <a:tc>
                  <a:txBody>
                    <a:bodyPr/>
                    <a:lstStyle/>
                    <a:p>
                      <a:r>
                        <a:rPr lang="en-US" dirty="0"/>
                        <a:t>DETAILS</a:t>
                      </a:r>
                    </a:p>
                    <a:p>
                      <a:endParaRPr lang="en-US" dirty="0"/>
                    </a:p>
                    <a:p>
                      <a:r>
                        <a:rPr lang="en-US" b="0" dirty="0"/>
                        <a:t>Joe Black is male of 31 years of</a:t>
                      </a:r>
                      <a:r>
                        <a:rPr lang="en-US" b="0" baseline="0" dirty="0"/>
                        <a:t> age.</a:t>
                      </a:r>
                    </a:p>
                    <a:p>
                      <a:r>
                        <a:rPr lang="en-US" b="0" baseline="0" dirty="0"/>
                        <a:t>He is a com</a:t>
                      </a:r>
                      <a:r>
                        <a:rPr lang="en-US" sz="1800" b="0" kern="1200" dirty="0">
                          <a:solidFill>
                            <a:schemeClr val="lt1"/>
                          </a:solidFill>
                          <a:effectLst/>
                          <a:latin typeface="+mn-lt"/>
                          <a:ea typeface="+mn-ea"/>
                          <a:cs typeface="+mn-cs"/>
                        </a:rPr>
                        <a:t>plaint officer at </a:t>
                      </a:r>
                      <a:r>
                        <a:rPr lang="en-US" sz="1800" b="0" kern="1200" dirty="0" err="1">
                          <a:solidFill>
                            <a:schemeClr val="lt1"/>
                          </a:solidFill>
                          <a:effectLst/>
                          <a:latin typeface="+mn-lt"/>
                          <a:ea typeface="+mn-ea"/>
                          <a:cs typeface="+mn-cs"/>
                        </a:rPr>
                        <a:t>Groupomania</a:t>
                      </a:r>
                      <a:r>
                        <a:rPr lang="en-US" sz="1800" b="0" kern="1200" dirty="0">
                          <a:solidFill>
                            <a:schemeClr val="lt1"/>
                          </a:solidFill>
                          <a:effectLst/>
                          <a:latin typeface="+mn-lt"/>
                          <a:ea typeface="+mn-ea"/>
                          <a:cs typeface="+mn-cs"/>
                        </a:rPr>
                        <a:t>. Earns </a:t>
                      </a:r>
                      <a:r>
                        <a:rPr lang="en-US" sz="1800" b="0" i="0" kern="1200" dirty="0">
                          <a:solidFill>
                            <a:schemeClr val="lt1"/>
                          </a:solidFill>
                          <a:effectLst/>
                          <a:latin typeface="+mn-lt"/>
                          <a:ea typeface="+mn-ea"/>
                          <a:cs typeface="+mn-cs"/>
                        </a:rPr>
                        <a:t>£</a:t>
                      </a:r>
                      <a:r>
                        <a:rPr lang="en-US" sz="1800" b="0" kern="1200" dirty="0">
                          <a:solidFill>
                            <a:schemeClr val="lt1"/>
                          </a:solidFill>
                          <a:effectLst/>
                          <a:latin typeface="+mn-lt"/>
                          <a:ea typeface="+mn-ea"/>
                          <a:cs typeface="+mn-cs"/>
                        </a:rPr>
                        <a:t>45k per annum.</a:t>
                      </a:r>
                    </a:p>
                    <a:p>
                      <a:r>
                        <a:rPr lang="en-US" sz="1800" b="0" kern="1200" dirty="0">
                          <a:solidFill>
                            <a:schemeClr val="lt1"/>
                          </a:solidFill>
                          <a:effectLst/>
                          <a:latin typeface="+mn-lt"/>
                          <a:ea typeface="+mn-ea"/>
                          <a:cs typeface="+mn-cs"/>
                        </a:rPr>
                        <a:t>He likes</a:t>
                      </a:r>
                      <a:r>
                        <a:rPr lang="en-US" sz="1800" b="0" kern="1200" baseline="0" dirty="0">
                          <a:solidFill>
                            <a:schemeClr val="lt1"/>
                          </a:solidFill>
                          <a:effectLst/>
                          <a:latin typeface="+mn-lt"/>
                          <a:ea typeface="+mn-ea"/>
                          <a:cs typeface="+mn-cs"/>
                        </a:rPr>
                        <a:t> socializing with colleagues at work and friends outside the works</a:t>
                      </a:r>
                      <a:r>
                        <a:rPr lang="en-US" sz="1800" b="0" kern="1200" dirty="0">
                          <a:solidFill>
                            <a:schemeClr val="lt1"/>
                          </a:solidFill>
                          <a:effectLst/>
                          <a:latin typeface="+mn-lt"/>
                          <a:ea typeface="+mn-ea"/>
                          <a:cs typeface="+mn-cs"/>
                        </a:rPr>
                        <a:t>pace</a:t>
                      </a:r>
                      <a:r>
                        <a:rPr lang="en-US" sz="1800" b="0" kern="1200" baseline="0" dirty="0">
                          <a:solidFill>
                            <a:schemeClr val="lt1"/>
                          </a:solidFill>
                          <a:effectLst/>
                          <a:latin typeface="+mn-lt"/>
                          <a:ea typeface="+mn-ea"/>
                          <a:cs typeface="+mn-cs"/>
                        </a:rPr>
                        <a:t> which makes him a frequent user of social </a:t>
                      </a:r>
                      <a:r>
                        <a:rPr lang="en-US" sz="1800" b="0" kern="1200" dirty="0">
                          <a:solidFill>
                            <a:schemeClr val="lt1"/>
                          </a:solidFill>
                          <a:effectLst/>
                          <a:latin typeface="+mn-lt"/>
                          <a:ea typeface="+mn-ea"/>
                          <a:cs typeface="+mn-cs"/>
                        </a:rPr>
                        <a:t>platforms.</a:t>
                      </a:r>
                    </a:p>
                    <a:p>
                      <a:endParaRPr lang="en-US" sz="1800" b="0" kern="1200" dirty="0">
                        <a:solidFill>
                          <a:schemeClr val="lt1"/>
                        </a:solidFill>
                        <a:effectLst/>
                        <a:latin typeface="+mn-lt"/>
                        <a:ea typeface="+mn-ea"/>
                        <a:cs typeface="+mn-cs"/>
                      </a:endParaRPr>
                    </a:p>
                    <a:p>
                      <a:r>
                        <a:rPr lang="en-US" sz="1800" b="0" kern="1200" dirty="0">
                          <a:solidFill>
                            <a:schemeClr val="lt1"/>
                          </a:solidFill>
                          <a:effectLst/>
                          <a:latin typeface="+mn-lt"/>
                          <a:ea typeface="+mn-ea"/>
                          <a:cs typeface="+mn-cs"/>
                        </a:rPr>
                        <a:t>He is</a:t>
                      </a:r>
                      <a:r>
                        <a:rPr lang="en-US" sz="1800" b="0" kern="1200" baseline="0" dirty="0">
                          <a:solidFill>
                            <a:schemeClr val="lt1"/>
                          </a:solidFill>
                          <a:effectLst/>
                          <a:latin typeface="+mn-lt"/>
                          <a:ea typeface="+mn-ea"/>
                          <a:cs typeface="+mn-cs"/>
                        </a:rPr>
                        <a:t> a </a:t>
                      </a:r>
                      <a:r>
                        <a:rPr lang="en-US" sz="1800" b="0" kern="1200" dirty="0">
                          <a:solidFill>
                            <a:schemeClr val="lt1"/>
                          </a:solidFill>
                          <a:effectLst/>
                          <a:latin typeface="+mn-lt"/>
                          <a:ea typeface="+mn-ea"/>
                          <a:cs typeface="+mn-cs"/>
                        </a:rPr>
                        <a:t>problem solver within</a:t>
                      </a:r>
                      <a:r>
                        <a:rPr lang="en-US" sz="1800" b="0" kern="1200" baseline="0" dirty="0">
                          <a:solidFill>
                            <a:schemeClr val="lt1"/>
                          </a:solidFill>
                          <a:effectLst/>
                          <a:latin typeface="+mn-lt"/>
                          <a:ea typeface="+mn-ea"/>
                          <a:cs typeface="+mn-cs"/>
                        </a:rPr>
                        <a:t> any s</a:t>
                      </a:r>
                      <a:r>
                        <a:rPr lang="en-US" sz="1800" b="0" kern="1200" dirty="0">
                          <a:solidFill>
                            <a:schemeClr val="lt1"/>
                          </a:solidFill>
                          <a:effectLst/>
                          <a:latin typeface="+mn-lt"/>
                          <a:ea typeface="+mn-ea"/>
                          <a:cs typeface="+mn-cs"/>
                        </a:rPr>
                        <a:t>pace he found himself making him friendly</a:t>
                      </a:r>
                      <a:r>
                        <a:rPr lang="en-US" sz="1800" b="0" kern="1200" baseline="0" dirty="0">
                          <a:solidFill>
                            <a:schemeClr val="lt1"/>
                          </a:solidFill>
                          <a:effectLst/>
                          <a:latin typeface="+mn-lt"/>
                          <a:ea typeface="+mn-ea"/>
                          <a:cs typeface="+mn-cs"/>
                        </a:rPr>
                        <a:t> with </a:t>
                      </a:r>
                      <a:r>
                        <a:rPr lang="en-US" sz="1800" b="0" kern="1200" dirty="0">
                          <a:solidFill>
                            <a:schemeClr val="lt1"/>
                          </a:solidFill>
                          <a:effectLst/>
                          <a:latin typeface="+mn-lt"/>
                          <a:ea typeface="+mn-ea"/>
                          <a:cs typeface="+mn-cs"/>
                        </a:rPr>
                        <a:t>people around him.</a:t>
                      </a:r>
                    </a:p>
                    <a:p>
                      <a:endParaRPr lang="en-US" sz="1800" b="0" kern="1200" dirty="0">
                        <a:solidFill>
                          <a:schemeClr val="lt1"/>
                        </a:solidFill>
                        <a:effectLst/>
                        <a:latin typeface="+mn-lt"/>
                        <a:ea typeface="+mn-ea"/>
                        <a:cs typeface="+mn-cs"/>
                      </a:endParaRPr>
                    </a:p>
                    <a:p>
                      <a:endParaRPr lang="en-US" b="0" dirty="0"/>
                    </a:p>
                  </a:txBody>
                  <a:tcPr/>
                </a:tc>
                <a:tc>
                  <a:txBody>
                    <a:bodyPr/>
                    <a:lstStyle/>
                    <a:p>
                      <a:r>
                        <a:rPr lang="en-US" dirty="0"/>
                        <a:t>GOAL</a:t>
                      </a:r>
                    </a:p>
                    <a:p>
                      <a:endParaRPr lang="en-US" dirty="0"/>
                    </a:p>
                    <a:p>
                      <a:r>
                        <a:rPr lang="en-US" b="0" dirty="0"/>
                        <a:t>The social interaction </a:t>
                      </a:r>
                      <a:r>
                        <a:rPr lang="en-US" sz="1800" b="0" kern="1200" dirty="0">
                          <a:solidFill>
                            <a:schemeClr val="lt1"/>
                          </a:solidFill>
                          <a:effectLst/>
                          <a:latin typeface="+mn-lt"/>
                          <a:ea typeface="+mn-ea"/>
                          <a:cs typeface="+mn-cs"/>
                        </a:rPr>
                        <a:t>platform would be</a:t>
                      </a:r>
                      <a:r>
                        <a:rPr lang="en-US" sz="1800" b="0" kern="1200" baseline="0" dirty="0">
                          <a:solidFill>
                            <a:schemeClr val="lt1"/>
                          </a:solidFill>
                          <a:effectLst/>
                          <a:latin typeface="+mn-lt"/>
                          <a:ea typeface="+mn-ea"/>
                          <a:cs typeface="+mn-cs"/>
                        </a:rPr>
                        <a:t> a suitable media to enhancing the already established friendly attitude and character of Joe Black which would make him more accessible to colleagues to </a:t>
                      </a:r>
                      <a:r>
                        <a:rPr lang="en-US" sz="1800" b="0" kern="1200" dirty="0">
                          <a:solidFill>
                            <a:schemeClr val="lt1"/>
                          </a:solidFill>
                          <a:effectLst/>
                          <a:latin typeface="+mn-lt"/>
                          <a:ea typeface="+mn-ea"/>
                          <a:cs typeface="+mn-cs"/>
                        </a:rPr>
                        <a:t>proffer</a:t>
                      </a:r>
                      <a:r>
                        <a:rPr lang="en-US" sz="1800" b="0" kern="1200" baseline="0" dirty="0">
                          <a:solidFill>
                            <a:schemeClr val="lt1"/>
                          </a:solidFill>
                          <a:effectLst/>
                          <a:latin typeface="+mn-lt"/>
                          <a:ea typeface="+mn-ea"/>
                          <a:cs typeface="+mn-cs"/>
                        </a:rPr>
                        <a:t> solution to </a:t>
                      </a:r>
                      <a:r>
                        <a:rPr lang="en-US" sz="1800" b="0" kern="1200" dirty="0">
                          <a:solidFill>
                            <a:schemeClr val="lt1"/>
                          </a:solidFill>
                          <a:effectLst/>
                          <a:latin typeface="+mn-lt"/>
                          <a:ea typeface="+mn-ea"/>
                          <a:cs typeface="+mn-cs"/>
                        </a:rPr>
                        <a:t>problem when they</a:t>
                      </a:r>
                      <a:r>
                        <a:rPr lang="en-US" sz="1800" b="0" kern="1200" baseline="0" dirty="0">
                          <a:solidFill>
                            <a:schemeClr val="lt1"/>
                          </a:solidFill>
                          <a:effectLst/>
                          <a:latin typeface="+mn-lt"/>
                          <a:ea typeface="+mn-ea"/>
                          <a:cs typeface="+mn-cs"/>
                        </a:rPr>
                        <a:t> encounter bottle necks thereby im</a:t>
                      </a:r>
                      <a:r>
                        <a:rPr lang="en-US" sz="1800" b="0" kern="1200" dirty="0">
                          <a:solidFill>
                            <a:schemeClr val="lt1"/>
                          </a:solidFill>
                          <a:effectLst/>
                          <a:latin typeface="+mn-lt"/>
                          <a:ea typeface="+mn-ea"/>
                          <a:cs typeface="+mn-cs"/>
                        </a:rPr>
                        <a:t>proving interaction and wellbeing of staffs which would eventually translate into increased  </a:t>
                      </a:r>
                      <a:r>
                        <a:rPr lang="en-US" sz="1800" b="0" kern="1200" baseline="0" dirty="0">
                          <a:solidFill>
                            <a:schemeClr val="lt1"/>
                          </a:solidFill>
                          <a:effectLst/>
                          <a:latin typeface="+mn-lt"/>
                          <a:ea typeface="+mn-ea"/>
                          <a:cs typeface="+mn-cs"/>
                        </a:rPr>
                        <a:t> </a:t>
                      </a:r>
                      <a:r>
                        <a:rPr lang="en-US" sz="1800" b="0" kern="1200" dirty="0">
                          <a:solidFill>
                            <a:schemeClr val="lt1"/>
                          </a:solidFill>
                          <a:effectLst/>
                          <a:latin typeface="+mn-lt"/>
                          <a:ea typeface="+mn-ea"/>
                          <a:cs typeface="+mn-cs"/>
                        </a:rPr>
                        <a:t>productivity for the organization.</a:t>
                      </a:r>
                      <a:endParaRPr lang="en-US" sz="1800" b="0" kern="1200" baseline="0" dirty="0">
                        <a:solidFill>
                          <a:schemeClr val="lt1"/>
                        </a:solidFill>
                        <a:effectLst/>
                        <a:latin typeface="+mn-lt"/>
                        <a:ea typeface="+mn-ea"/>
                        <a:cs typeface="+mn-cs"/>
                      </a:endParaRPr>
                    </a:p>
                    <a:p>
                      <a:endParaRPr lang="en-US" sz="1800" b="1" kern="1200" baseline="0" dirty="0">
                        <a:solidFill>
                          <a:schemeClr val="lt1"/>
                        </a:solidFill>
                        <a:effectLst/>
                        <a:latin typeface="+mn-lt"/>
                        <a:ea typeface="+mn-ea"/>
                        <a:cs typeface="+mn-cs"/>
                      </a:endParaRPr>
                    </a:p>
                    <a:p>
                      <a:endParaRPr lang="en-US" dirty="0"/>
                    </a:p>
                  </a:txBody>
                  <a:tcPr/>
                </a:tc>
                <a:extLst>
                  <a:ext uri="{0D108BD9-81ED-4DB2-BD59-A6C34878D82A}">
                    <a16:rowId xmlns:a16="http://schemas.microsoft.com/office/drawing/2014/main" val="10000"/>
                  </a:ext>
                </a:extLst>
              </a:tr>
            </a:tbl>
          </a:graphicData>
        </a:graphic>
      </p:graphicFrame>
      <p:pic>
        <p:nvPicPr>
          <p:cNvPr id="5" name="Picture 4"/>
          <p:cNvPicPr>
            <a:picLocks noChangeAspect="1"/>
          </p:cNvPicPr>
          <p:nvPr/>
        </p:nvPicPr>
        <p:blipFill>
          <a:blip r:embed="rId2"/>
          <a:stretch>
            <a:fillRect/>
          </a:stretch>
        </p:blipFill>
        <p:spPr>
          <a:xfrm>
            <a:off x="838200" y="2292440"/>
            <a:ext cx="3296992" cy="3296992"/>
          </a:xfrm>
          <a:prstGeom prst="rect">
            <a:avLst/>
          </a:prstGeom>
        </p:spPr>
      </p:pic>
      <p:sp>
        <p:nvSpPr>
          <p:cNvPr id="6" name="Rectangle 5"/>
          <p:cNvSpPr/>
          <p:nvPr/>
        </p:nvSpPr>
        <p:spPr>
          <a:xfrm>
            <a:off x="838200" y="2382592"/>
            <a:ext cx="1798890" cy="369332"/>
          </a:xfrm>
          <a:prstGeom prst="rect">
            <a:avLst/>
          </a:prstGeom>
        </p:spPr>
        <p:txBody>
          <a:bodyPr wrap="none">
            <a:spAutoFit/>
          </a:bodyPr>
          <a:lstStyle/>
          <a:p>
            <a:r>
              <a:rPr lang="en-US" b="1" dirty="0"/>
              <a:t>Name : Joe Black</a:t>
            </a:r>
          </a:p>
        </p:txBody>
      </p:sp>
    </p:spTree>
    <p:extLst>
      <p:ext uri="{BB962C8B-B14F-4D97-AF65-F5344CB8AC3E}">
        <p14:creationId xmlns:p14="http://schemas.microsoft.com/office/powerpoint/2010/main" val="12899182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b="1" i="1" kern="1200">
                <a:solidFill>
                  <a:schemeClr val="bg1"/>
                </a:solidFill>
                <a:latin typeface="+mj-lt"/>
                <a:ea typeface="+mj-ea"/>
                <a:cs typeface="+mj-cs"/>
              </a:rPr>
              <a:t>Impact</a:t>
            </a:r>
            <a:r>
              <a:rPr lang="en-US" sz="3200" b="1" kern="1200">
                <a:solidFill>
                  <a:schemeClr val="bg1"/>
                </a:solidFill>
                <a:latin typeface="+mj-lt"/>
                <a:ea typeface="+mj-ea"/>
                <a:cs typeface="+mj-cs"/>
              </a:rPr>
              <a:t> </a:t>
            </a:r>
            <a:r>
              <a:rPr lang="en-US" sz="3200" b="1" i="1" kern="1200">
                <a:solidFill>
                  <a:schemeClr val="bg1"/>
                </a:solidFill>
                <a:latin typeface="+mj-lt"/>
                <a:ea typeface="+mj-ea"/>
                <a:cs typeface="+mj-cs"/>
              </a:rPr>
              <a:t>mapping</a:t>
            </a:r>
          </a:p>
        </p:txBody>
      </p:sp>
      <p:pic>
        <p:nvPicPr>
          <p:cNvPr id="6" name="Content Placeholder 4" descr="A screenshot of a computer&#10;&#10;Description automatically generated">
            <a:extLst>
              <a:ext uri="{FF2B5EF4-FFF2-40B4-BE49-F238E27FC236}">
                <a16:creationId xmlns:a16="http://schemas.microsoft.com/office/drawing/2014/main" id="{73C8D3E2-205A-CE23-1EFB-AB8BDA5CF96A}"/>
              </a:ext>
            </a:extLst>
          </p:cNvPr>
          <p:cNvPicPr>
            <a:picLocks noGrp="1" noChangeAspect="1"/>
          </p:cNvPicPr>
          <p:nvPr>
            <p:ph idx="1"/>
          </p:nvPr>
        </p:nvPicPr>
        <p:blipFill rotWithShape="1">
          <a:blip r:embed="rId2"/>
          <a:srcRect l="7355" t="23441" r="5365" b="15387"/>
          <a:stretch/>
        </p:blipFill>
        <p:spPr bwMode="auto">
          <a:xfrm>
            <a:off x="0" y="1396588"/>
            <a:ext cx="12192000" cy="507651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1195817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0927" y="236337"/>
            <a:ext cx="4700788" cy="652305"/>
          </a:xfrm>
          <a:solidFill>
            <a:schemeClr val="accent1">
              <a:lumMod val="75000"/>
            </a:schemeClr>
          </a:solidFill>
        </p:spPr>
        <p:txBody>
          <a:bodyPr>
            <a:normAutofit/>
          </a:bodyPr>
          <a:lstStyle/>
          <a:p>
            <a:r>
              <a:rPr lang="en-US" sz="3200" b="1" i="1" dirty="0"/>
              <a:t>Reason for choosing Agile</a:t>
            </a:r>
          </a:p>
        </p:txBody>
      </p:sp>
      <p:sp>
        <p:nvSpPr>
          <p:cNvPr id="8" name="Rectangle 7"/>
          <p:cNvSpPr/>
          <p:nvPr/>
        </p:nvSpPr>
        <p:spPr>
          <a:xfrm>
            <a:off x="5971607" y="3244334"/>
            <a:ext cx="248786" cy="369332"/>
          </a:xfrm>
          <a:prstGeom prst="rect">
            <a:avLst/>
          </a:prstGeom>
        </p:spPr>
        <p:txBody>
          <a:bodyPr wrap="none">
            <a:spAutoFit/>
          </a:bodyPr>
          <a:lstStyle/>
          <a:p>
            <a:r>
              <a:rPr lang="en-US" b="1" dirty="0">
                <a:latin typeface="Times New Roman" panose="02020603050405020304" pitchFamily="18" charset="0"/>
                <a:ea typeface="Calibri" panose="020F0502020204030204" pitchFamily="34" charset="0"/>
              </a:rPr>
              <a:t>/</a:t>
            </a:r>
            <a:endParaRPr lang="en-US" dirty="0"/>
          </a:p>
        </p:txBody>
      </p:sp>
      <p:graphicFrame>
        <p:nvGraphicFramePr>
          <p:cNvPr id="12" name="Table 12">
            <a:extLst>
              <a:ext uri="{FF2B5EF4-FFF2-40B4-BE49-F238E27FC236}">
                <a16:creationId xmlns:a16="http://schemas.microsoft.com/office/drawing/2014/main" id="{65EF1E99-8BE0-1FA9-FF7E-2FCC68058120}"/>
              </a:ext>
            </a:extLst>
          </p:cNvPr>
          <p:cNvGraphicFramePr>
            <a:graphicFrameLocks noGrp="1"/>
          </p:cNvGraphicFramePr>
          <p:nvPr>
            <p:ph idx="1"/>
            <p:extLst>
              <p:ext uri="{D42A27DB-BD31-4B8C-83A1-F6EECF244321}">
                <p14:modId xmlns:p14="http://schemas.microsoft.com/office/powerpoint/2010/main" val="4110448383"/>
              </p:ext>
            </p:extLst>
          </p:nvPr>
        </p:nvGraphicFramePr>
        <p:xfrm>
          <a:off x="838200" y="1825625"/>
          <a:ext cx="10515600" cy="3408680"/>
        </p:xfrm>
        <a:graphic>
          <a:graphicData uri="http://schemas.openxmlformats.org/drawingml/2006/table">
            <a:tbl>
              <a:tblPr firstRow="1" bandRow="1">
                <a:tableStyleId>{5C22544A-7EE6-4342-B048-85BDC9FD1C3A}</a:tableStyleId>
              </a:tblPr>
              <a:tblGrid>
                <a:gridCol w="5257800">
                  <a:extLst>
                    <a:ext uri="{9D8B030D-6E8A-4147-A177-3AD203B41FA5}">
                      <a16:colId xmlns:a16="http://schemas.microsoft.com/office/drawing/2014/main" val="2774400225"/>
                    </a:ext>
                  </a:extLst>
                </a:gridCol>
                <a:gridCol w="5257800">
                  <a:extLst>
                    <a:ext uri="{9D8B030D-6E8A-4147-A177-3AD203B41FA5}">
                      <a16:colId xmlns:a16="http://schemas.microsoft.com/office/drawing/2014/main" val="2391206161"/>
                    </a:ext>
                  </a:extLst>
                </a:gridCol>
              </a:tblGrid>
              <a:tr h="370840">
                <a:tc>
                  <a:txBody>
                    <a:bodyPr/>
                    <a:lstStyle/>
                    <a:p>
                      <a:r>
                        <a:rPr lang="en-GB" dirty="0"/>
                        <a:t>AGILE </a:t>
                      </a:r>
                    </a:p>
                  </a:txBody>
                  <a:tcPr/>
                </a:tc>
                <a:tc>
                  <a:txBody>
                    <a:bodyPr/>
                    <a:lstStyle/>
                    <a:p>
                      <a:r>
                        <a:rPr lang="en-GB" dirty="0"/>
                        <a:t>WATERFALL</a:t>
                      </a:r>
                    </a:p>
                  </a:txBody>
                  <a:tcPr/>
                </a:tc>
                <a:extLst>
                  <a:ext uri="{0D108BD9-81ED-4DB2-BD59-A6C34878D82A}">
                    <a16:rowId xmlns:a16="http://schemas.microsoft.com/office/drawing/2014/main" val="915176474"/>
                  </a:ext>
                </a:extLst>
              </a:tr>
              <a:tr h="370840">
                <a:tc>
                  <a:txBody>
                    <a:bodyPr/>
                    <a:lstStyle/>
                    <a:p>
                      <a:r>
                        <a:rPr lang="en-GB" dirty="0"/>
                        <a:t>Flexible to change and welcomes adapting to different directions.</a:t>
                      </a:r>
                    </a:p>
                  </a:txBody>
                  <a:tcPr/>
                </a:tc>
                <a:tc>
                  <a:txBody>
                    <a:bodyPr/>
                    <a:lstStyle/>
                    <a:p>
                      <a:r>
                        <a:rPr lang="en-GB" dirty="0"/>
                        <a:t>Strict to change</a:t>
                      </a:r>
                    </a:p>
                  </a:txBody>
                  <a:tcPr/>
                </a:tc>
                <a:extLst>
                  <a:ext uri="{0D108BD9-81ED-4DB2-BD59-A6C34878D82A}">
                    <a16:rowId xmlns:a16="http://schemas.microsoft.com/office/drawing/2014/main" val="2388711119"/>
                  </a:ext>
                </a:extLst>
              </a:tr>
              <a:tr h="370840">
                <a:tc>
                  <a:txBody>
                    <a:bodyPr/>
                    <a:lstStyle/>
                    <a:p>
                      <a:r>
                        <a:rPr lang="en-GB" dirty="0"/>
                        <a:t>Stakeholders are involved to give feedbacks to the dev. team as they make progress during diff. phases of the project</a:t>
                      </a:r>
                    </a:p>
                  </a:txBody>
                  <a:tcPr/>
                </a:tc>
                <a:tc>
                  <a:txBody>
                    <a:bodyPr/>
                    <a:lstStyle/>
                    <a:p>
                      <a:r>
                        <a:rPr lang="en-GB" dirty="0"/>
                        <a:t>Incorporating client feedbacks is not an ongoing part of the process</a:t>
                      </a:r>
                    </a:p>
                  </a:txBody>
                  <a:tcPr/>
                </a:tc>
                <a:extLst>
                  <a:ext uri="{0D108BD9-81ED-4DB2-BD59-A6C34878D82A}">
                    <a16:rowId xmlns:a16="http://schemas.microsoft.com/office/drawing/2014/main" val="976698108"/>
                  </a:ext>
                </a:extLst>
              </a:tr>
              <a:tr h="370840">
                <a:tc>
                  <a:txBody>
                    <a:bodyPr/>
                    <a:lstStyle/>
                    <a:p>
                      <a:r>
                        <a:rPr lang="en-GB" dirty="0"/>
                        <a:t>Budgets are more flexible as project progresses</a:t>
                      </a:r>
                    </a:p>
                  </a:txBody>
                  <a:tcPr/>
                </a:tc>
                <a:tc>
                  <a:txBody>
                    <a:bodyPr/>
                    <a:lstStyle/>
                    <a:p>
                      <a:r>
                        <a:rPr lang="en-GB" dirty="0"/>
                        <a:t>Budget is fixed. No room for budget change</a:t>
                      </a:r>
                    </a:p>
                  </a:txBody>
                  <a:tcPr/>
                </a:tc>
                <a:extLst>
                  <a:ext uri="{0D108BD9-81ED-4DB2-BD59-A6C34878D82A}">
                    <a16:rowId xmlns:a16="http://schemas.microsoft.com/office/drawing/2014/main" val="4286694381"/>
                  </a:ext>
                </a:extLst>
              </a:tr>
              <a:tr h="370840">
                <a:tc>
                  <a:txBody>
                    <a:bodyPr/>
                    <a:lstStyle/>
                    <a:p>
                      <a:r>
                        <a:rPr lang="en-GB" dirty="0"/>
                        <a:t>Early returns on investment by regular delivery</a:t>
                      </a:r>
                    </a:p>
                  </a:txBody>
                  <a:tcPr/>
                </a:tc>
                <a:tc>
                  <a:txBody>
                    <a:bodyPr/>
                    <a:lstStyle/>
                    <a:p>
                      <a:r>
                        <a:rPr lang="en-GB" dirty="0"/>
                        <a:t>Risk of nothing to show for the money until the end</a:t>
                      </a:r>
                    </a:p>
                  </a:txBody>
                  <a:tcPr/>
                </a:tc>
                <a:extLst>
                  <a:ext uri="{0D108BD9-81ED-4DB2-BD59-A6C34878D82A}">
                    <a16:rowId xmlns:a16="http://schemas.microsoft.com/office/drawing/2014/main" val="2223668136"/>
                  </a:ext>
                </a:extLst>
              </a:tr>
              <a:tr h="370840">
                <a:tc>
                  <a:txBody>
                    <a:bodyPr/>
                    <a:lstStyle/>
                    <a:p>
                      <a:r>
                        <a:rPr lang="en-GB" dirty="0"/>
                        <a:t>Team is multi-functional and works collaboratively</a:t>
                      </a:r>
                    </a:p>
                  </a:txBody>
                  <a:tcPr/>
                </a:tc>
                <a:tc>
                  <a:txBody>
                    <a:bodyPr/>
                    <a:lstStyle/>
                    <a:p>
                      <a:endParaRPr lang="en-GB"/>
                    </a:p>
                  </a:txBody>
                  <a:tcPr/>
                </a:tc>
                <a:extLst>
                  <a:ext uri="{0D108BD9-81ED-4DB2-BD59-A6C34878D82A}">
                    <a16:rowId xmlns:a16="http://schemas.microsoft.com/office/drawing/2014/main" val="2804775026"/>
                  </a:ext>
                </a:extLst>
              </a:tr>
              <a:tr h="370840">
                <a:tc>
                  <a:txBody>
                    <a:bodyPr/>
                    <a:lstStyle/>
                    <a:p>
                      <a:endParaRPr lang="en-GB"/>
                    </a:p>
                  </a:txBody>
                  <a:tcPr/>
                </a:tc>
                <a:tc>
                  <a:txBody>
                    <a:bodyPr/>
                    <a:lstStyle/>
                    <a:p>
                      <a:endParaRPr lang="en-GB" dirty="0"/>
                    </a:p>
                  </a:txBody>
                  <a:tcPr/>
                </a:tc>
                <a:extLst>
                  <a:ext uri="{0D108BD9-81ED-4DB2-BD59-A6C34878D82A}">
                    <a16:rowId xmlns:a16="http://schemas.microsoft.com/office/drawing/2014/main" val="1614644479"/>
                  </a:ext>
                </a:extLst>
              </a:tr>
            </a:tbl>
          </a:graphicData>
        </a:graphic>
      </p:graphicFrame>
    </p:spTree>
    <p:extLst>
      <p:ext uri="{BB962C8B-B14F-4D97-AF65-F5344CB8AC3E}">
        <p14:creationId xmlns:p14="http://schemas.microsoft.com/office/powerpoint/2010/main" val="36387031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8"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66722" y="586855"/>
            <a:ext cx="3201366" cy="3387497"/>
          </a:xfrm>
        </p:spPr>
        <p:txBody>
          <a:bodyPr anchor="b">
            <a:normAutofit/>
          </a:bodyPr>
          <a:lstStyle/>
          <a:p>
            <a:pPr algn="r"/>
            <a:r>
              <a:rPr lang="en-US" sz="4000" b="1" i="1">
                <a:solidFill>
                  <a:srgbClr val="FFFFFF"/>
                </a:solidFill>
              </a:rPr>
              <a:t>The project team and each member’s role</a:t>
            </a:r>
          </a:p>
        </p:txBody>
      </p:sp>
      <p:sp>
        <p:nvSpPr>
          <p:cNvPr id="3" name="Content Placeholder 2"/>
          <p:cNvSpPr>
            <a:spLocks noGrp="1"/>
          </p:cNvSpPr>
          <p:nvPr>
            <p:ph idx="1"/>
          </p:nvPr>
        </p:nvSpPr>
        <p:spPr>
          <a:xfrm>
            <a:off x="4810259" y="649480"/>
            <a:ext cx="6555347" cy="5546047"/>
          </a:xfrm>
        </p:spPr>
        <p:txBody>
          <a:bodyPr anchor="ctr">
            <a:normAutofit/>
          </a:bodyPr>
          <a:lstStyle/>
          <a:p>
            <a:pPr marL="0" indent="0">
              <a:buNone/>
            </a:pPr>
            <a:endParaRPr lang="en-US" sz="1300" dirty="0"/>
          </a:p>
          <a:p>
            <a:r>
              <a:rPr lang="en-US" sz="1300" b="1" u="sng" dirty="0"/>
              <a:t>Project manager</a:t>
            </a:r>
          </a:p>
          <a:p>
            <a:pPr marL="0" indent="0">
              <a:buNone/>
            </a:pPr>
            <a:r>
              <a:rPr lang="en-US" sz="1300" b="1" dirty="0"/>
              <a:t>I </a:t>
            </a:r>
            <a:r>
              <a:rPr lang="en-US" sz="1300" dirty="0"/>
              <a:t>as the Project manager, I am accountable for organizing ,tracking &amp; leading team to execute tasks and activities within this project.</a:t>
            </a:r>
          </a:p>
          <a:p>
            <a:r>
              <a:rPr lang="en-US" sz="1300" b="1" u="sng" dirty="0"/>
              <a:t>Scrum master</a:t>
            </a:r>
          </a:p>
          <a:p>
            <a:pPr marL="0" indent="0">
              <a:buNone/>
            </a:pPr>
            <a:r>
              <a:rPr lang="en-US" sz="1300" b="1" dirty="0"/>
              <a:t>Laura</a:t>
            </a:r>
            <a:r>
              <a:rPr lang="en-US" sz="1300" dirty="0"/>
              <a:t> is accountable for establishing Scrum on the internal social interaction project by helping everyone both within the team and </a:t>
            </a:r>
            <a:r>
              <a:rPr lang="en-US" sz="1300" dirty="0" err="1"/>
              <a:t>Groupomania</a:t>
            </a:r>
            <a:r>
              <a:rPr lang="en-US" sz="1300" dirty="0"/>
              <a:t> understands scrum practice and theory.</a:t>
            </a:r>
          </a:p>
          <a:p>
            <a:pPr marL="0" indent="0">
              <a:buNone/>
            </a:pPr>
            <a:r>
              <a:rPr lang="en-US" sz="1300" dirty="0"/>
              <a:t>She helps remove obstacles &amp; distractions that may impede the team from meeting the product goals.</a:t>
            </a:r>
          </a:p>
          <a:p>
            <a:pPr marL="0" indent="0">
              <a:buNone/>
            </a:pPr>
            <a:r>
              <a:rPr lang="en-US" sz="1300" dirty="0"/>
              <a:t>She helps team streamline processes by which they achieve their goals</a:t>
            </a:r>
          </a:p>
          <a:p>
            <a:pPr marL="0" indent="0">
              <a:buNone/>
            </a:pPr>
            <a:r>
              <a:rPr lang="en-US" sz="1300" dirty="0"/>
              <a:t>She facilitate daily scrum meetings which is a 15mins meeting where we discuss tasks that was achieved yesterday, tasks to be achieved today and also if there are any blockers.</a:t>
            </a:r>
          </a:p>
          <a:p>
            <a:pPr marL="0" indent="0">
              <a:buNone/>
            </a:pPr>
            <a:endParaRPr lang="en-US" sz="1300" dirty="0"/>
          </a:p>
        </p:txBody>
      </p:sp>
    </p:spTree>
    <p:extLst>
      <p:ext uri="{BB962C8B-B14F-4D97-AF65-F5344CB8AC3E}">
        <p14:creationId xmlns:p14="http://schemas.microsoft.com/office/powerpoint/2010/main" val="2960729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7"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4810259" y="649480"/>
            <a:ext cx="6555347" cy="5546047"/>
          </a:xfrm>
        </p:spPr>
        <p:txBody>
          <a:bodyPr anchor="ctr">
            <a:normAutofit/>
          </a:bodyPr>
          <a:lstStyle/>
          <a:p>
            <a:r>
              <a:rPr lang="en-US" sz="1300" b="1" u="sng" dirty="0"/>
              <a:t>Designer</a:t>
            </a:r>
          </a:p>
          <a:p>
            <a:pPr marL="0" indent="0">
              <a:buNone/>
            </a:pPr>
            <a:r>
              <a:rPr lang="en-US" sz="1300" b="1" dirty="0"/>
              <a:t>Anne</a:t>
            </a:r>
            <a:r>
              <a:rPr lang="en-US" sz="1300" dirty="0"/>
              <a:t> is responsible for problem solving &amp; planning the internal social interaction platform.</a:t>
            </a:r>
          </a:p>
          <a:p>
            <a:pPr marL="0" indent="0">
              <a:buNone/>
            </a:pPr>
            <a:r>
              <a:rPr lang="en-US" sz="1300" dirty="0"/>
              <a:t>She develops design specifications in accordance with </a:t>
            </a:r>
            <a:r>
              <a:rPr lang="en-US" sz="1300" dirty="0" err="1"/>
              <a:t>Groupomania</a:t>
            </a:r>
            <a:r>
              <a:rPr lang="en-US" sz="1300" dirty="0"/>
              <a:t> business requirements.</a:t>
            </a:r>
          </a:p>
          <a:p>
            <a:pPr marL="0" indent="0">
              <a:buNone/>
            </a:pPr>
            <a:r>
              <a:rPr lang="en-US" sz="1300" dirty="0"/>
              <a:t>She designs, develops &amp; execute unit test plans, test designs, test cases &amp; test strategies &amp; also document all test plans, test cases &amp; strategies procedure issues.</a:t>
            </a:r>
          </a:p>
          <a:p>
            <a:pPr marL="0" indent="0">
              <a:buNone/>
            </a:pPr>
            <a:endParaRPr lang="en-US" sz="1300" dirty="0"/>
          </a:p>
          <a:p>
            <a:r>
              <a:rPr lang="en-US" sz="1300" b="1" u="sng" dirty="0"/>
              <a:t>Full stack developer</a:t>
            </a:r>
          </a:p>
          <a:p>
            <a:pPr marL="0" indent="0">
              <a:buNone/>
            </a:pPr>
            <a:r>
              <a:rPr lang="en-US" sz="1300" b="1" dirty="0"/>
              <a:t>Dominique</a:t>
            </a:r>
            <a:r>
              <a:rPr lang="en-US" sz="1300" dirty="0"/>
              <a:t> is a computer programmer responsible for encoding the front &amp; back end and also designing the internal social platform user interaction interface.</a:t>
            </a:r>
          </a:p>
          <a:p>
            <a:pPr marL="0" indent="0">
              <a:buNone/>
            </a:pPr>
            <a:r>
              <a:rPr lang="en-US" sz="1300" dirty="0"/>
              <a:t>He also develops the site functionality.</a:t>
            </a:r>
          </a:p>
          <a:p>
            <a:pPr marL="0" indent="0">
              <a:buNone/>
            </a:pPr>
            <a:endParaRPr lang="en-US" sz="1300" dirty="0"/>
          </a:p>
          <a:p>
            <a:r>
              <a:rPr lang="en-US" sz="1300" b="1" u="sng" dirty="0"/>
              <a:t>Data engineer</a:t>
            </a:r>
          </a:p>
          <a:p>
            <a:pPr marL="0" indent="0">
              <a:buNone/>
            </a:pPr>
            <a:r>
              <a:rPr lang="en-US" sz="1300" b="1" dirty="0"/>
              <a:t>Rodrigue </a:t>
            </a:r>
            <a:r>
              <a:rPr lang="en-US" sz="1300" dirty="0"/>
              <a:t>is responsible for analyzing &amp; organizing raw data for user list.</a:t>
            </a:r>
          </a:p>
          <a:p>
            <a:pPr marL="0" indent="0">
              <a:buNone/>
            </a:pPr>
            <a:endParaRPr lang="en-US" sz="1300" dirty="0"/>
          </a:p>
          <a:p>
            <a:r>
              <a:rPr lang="en-US" sz="1300" b="1" u="sng" dirty="0"/>
              <a:t>Tester</a:t>
            </a:r>
          </a:p>
          <a:p>
            <a:pPr marL="0" indent="0">
              <a:buNone/>
            </a:pPr>
            <a:r>
              <a:rPr lang="en-US" sz="1300" b="1" dirty="0"/>
              <a:t>Vlad </a:t>
            </a:r>
            <a:r>
              <a:rPr lang="en-US" sz="1300" dirty="0"/>
              <a:t>is responsible for user account testing to detect non authenticated user to access internal resources and to test site for dimensional responsiveness to know how the internal social interaction platform will load quickly without distortions.</a:t>
            </a:r>
          </a:p>
        </p:txBody>
      </p:sp>
    </p:spTree>
    <p:extLst>
      <p:ext uri="{BB962C8B-B14F-4D97-AF65-F5344CB8AC3E}">
        <p14:creationId xmlns:p14="http://schemas.microsoft.com/office/powerpoint/2010/main" val="40498996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Flowchart: Document 20">
            <a:extLst>
              <a:ext uri="{FF2B5EF4-FFF2-40B4-BE49-F238E27FC236}">
                <a16:creationId xmlns:a16="http://schemas.microsoft.com/office/drawing/2014/main" id="{D12DDE76-C203-4047-9998-63900085B5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175" y="0"/>
            <a:ext cx="3248025" cy="3400426"/>
          </a:xfrm>
          <a:prstGeom prst="flowChartDocument">
            <a:avLst/>
          </a:prstGeom>
          <a:solidFill>
            <a:srgbClr val="334D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8200" y="171162"/>
            <a:ext cx="2840182" cy="2371148"/>
          </a:xfrm>
        </p:spPr>
        <p:txBody>
          <a:bodyPr vert="horz" lIns="91440" tIns="45720" rIns="91440" bIns="45720" rtlCol="0" anchor="ctr">
            <a:normAutofit/>
          </a:bodyPr>
          <a:lstStyle/>
          <a:p>
            <a:r>
              <a:rPr lang="en-US" sz="3200" i="1" kern="1200">
                <a:solidFill>
                  <a:srgbClr val="FFFFFF"/>
                </a:solidFill>
                <a:latin typeface="+mj-lt"/>
                <a:ea typeface="+mj-ea"/>
                <a:cs typeface="+mj-cs"/>
              </a:rPr>
              <a:t>Decision</a:t>
            </a:r>
            <a:r>
              <a:rPr lang="en-US" sz="3200" kern="1200">
                <a:solidFill>
                  <a:srgbClr val="FFFFFF"/>
                </a:solidFill>
                <a:latin typeface="+mj-lt"/>
                <a:ea typeface="+mj-ea"/>
                <a:cs typeface="+mj-cs"/>
              </a:rPr>
              <a:t> </a:t>
            </a:r>
            <a:r>
              <a:rPr lang="en-US" sz="3200" i="1" kern="1200">
                <a:solidFill>
                  <a:srgbClr val="FFFFFF"/>
                </a:solidFill>
                <a:latin typeface="+mj-lt"/>
                <a:ea typeface="+mj-ea"/>
                <a:cs typeface="+mj-cs"/>
              </a:rPr>
              <a:t>making</a:t>
            </a:r>
            <a:r>
              <a:rPr lang="en-US" sz="3200" kern="1200">
                <a:solidFill>
                  <a:srgbClr val="FFFFFF"/>
                </a:solidFill>
                <a:latin typeface="+mj-lt"/>
                <a:ea typeface="+mj-ea"/>
                <a:cs typeface="+mj-cs"/>
              </a:rPr>
              <a:t>. </a:t>
            </a:r>
            <a:r>
              <a:rPr lang="en-US" sz="3200" i="1" kern="1200">
                <a:solidFill>
                  <a:srgbClr val="FFFFFF"/>
                </a:solidFill>
                <a:latin typeface="+mj-lt"/>
                <a:ea typeface="+mj-ea"/>
                <a:cs typeface="+mj-cs"/>
              </a:rPr>
              <a:t>RACI</a:t>
            </a:r>
          </a:p>
        </p:txBody>
      </p:sp>
      <p:pic>
        <p:nvPicPr>
          <p:cNvPr id="13" name="Content Placeholder 4" descr="Graphical user interface, application, table, Excel&#10;&#10;Description automatically generated">
            <a:extLst>
              <a:ext uri="{FF2B5EF4-FFF2-40B4-BE49-F238E27FC236}">
                <a16:creationId xmlns:a16="http://schemas.microsoft.com/office/drawing/2014/main" id="{949E967B-9345-F332-C967-03EC5CF2D8B5}"/>
              </a:ext>
            </a:extLst>
          </p:cNvPr>
          <p:cNvPicPr>
            <a:picLocks noGrp="1" noChangeAspect="1"/>
          </p:cNvPicPr>
          <p:nvPr>
            <p:ph idx="1"/>
          </p:nvPr>
        </p:nvPicPr>
        <p:blipFill rotWithShape="1">
          <a:blip r:embed="rId2"/>
          <a:srcRect l="1944" t="33256" r="41251" b="19819"/>
          <a:stretch/>
        </p:blipFill>
        <p:spPr bwMode="auto">
          <a:xfrm>
            <a:off x="3878408" y="1048214"/>
            <a:ext cx="8176060" cy="580978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04064561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25559</TotalTime>
  <Words>1269</Words>
  <Application>Microsoft Office PowerPoint</Application>
  <PresentationFormat>Widescreen</PresentationFormat>
  <Paragraphs>166</Paragraphs>
  <Slides>26</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26</vt:i4>
      </vt:variant>
    </vt:vector>
  </HeadingPairs>
  <TitlesOfParts>
    <vt:vector size="33" baseType="lpstr">
      <vt:lpstr>Arial</vt:lpstr>
      <vt:lpstr>Calibri</vt:lpstr>
      <vt:lpstr>Calibri Light</vt:lpstr>
      <vt:lpstr>Inter</vt:lpstr>
      <vt:lpstr>Tahoma</vt:lpstr>
      <vt:lpstr>Times New Roman</vt:lpstr>
      <vt:lpstr>Office Theme</vt:lpstr>
      <vt:lpstr>Groupomania Internal social network   By OLABANJO OMOTOSHO</vt:lpstr>
      <vt:lpstr>Agenda</vt:lpstr>
      <vt:lpstr>Product vision</vt:lpstr>
      <vt:lpstr>Persona </vt:lpstr>
      <vt:lpstr>Impact mapping</vt:lpstr>
      <vt:lpstr>Reason for choosing Agile</vt:lpstr>
      <vt:lpstr>The project team and each member’s role</vt:lpstr>
      <vt:lpstr>PowerPoint Presentation</vt:lpstr>
      <vt:lpstr>Decision making. RACI</vt:lpstr>
      <vt:lpstr>Stephanie’s role as sponsor</vt:lpstr>
      <vt:lpstr>PowerPoint Presentation</vt:lpstr>
      <vt:lpstr>PowerPoint Presentation</vt:lpstr>
      <vt:lpstr>PowerPoint Presentation</vt:lpstr>
      <vt:lpstr>Tools &amp;media used for this project management</vt:lpstr>
      <vt:lpstr>User’s Journey</vt:lpstr>
      <vt:lpstr>Product backlog https://trello.com/b/oZnd8E0Y/groupomania-internal-social-network-project</vt:lpstr>
      <vt:lpstr>PowerPoint Presentation</vt:lpstr>
      <vt:lpstr>Sprint board</vt:lpstr>
      <vt:lpstr>PowerPoint Presentation</vt:lpstr>
      <vt:lpstr>  Sprint retrospective meeting agenda </vt:lpstr>
      <vt:lpstr>PowerPoint Presentation</vt:lpstr>
      <vt:lpstr>Satisfaction radar</vt:lpstr>
      <vt:lpstr>Burndown chart</vt:lpstr>
      <vt:lpstr>PowerPoint Presentation</vt:lpstr>
      <vt:lpstr>Sprint retro feedback report</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Product vision</dc:title>
  <dc:creator>HP USER</dc:creator>
  <cp:lastModifiedBy>olabanjo omotosho</cp:lastModifiedBy>
  <cp:revision>74</cp:revision>
  <dcterms:created xsi:type="dcterms:W3CDTF">2022-12-14T06:47:03Z</dcterms:created>
  <dcterms:modified xsi:type="dcterms:W3CDTF">2023-02-05T23:19:16Z</dcterms:modified>
</cp:coreProperties>
</file>